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2"/>
  </p:sldMasterIdLst>
  <p:handoutMasterIdLst>
    <p:handoutMasterId r:id="rId22"/>
  </p:handoutMasterIdLst>
  <p:sldIdLst>
    <p:sldId id="256" r:id="rId3"/>
    <p:sldId id="268" r:id="rId4"/>
    <p:sldId id="257" r:id="rId5"/>
    <p:sldId id="263" r:id="rId6"/>
    <p:sldId id="265" r:id="rId7"/>
    <p:sldId id="264" r:id="rId8"/>
    <p:sldId id="266" r:id="rId9"/>
    <p:sldId id="267" r:id="rId10"/>
    <p:sldId id="258" r:id="rId11"/>
    <p:sldId id="269" r:id="rId12"/>
    <p:sldId id="270" r:id="rId13"/>
    <p:sldId id="271" r:id="rId14"/>
    <p:sldId id="259" r:id="rId15"/>
    <p:sldId id="274" r:id="rId16"/>
    <p:sldId id="262" r:id="rId17"/>
    <p:sldId id="272" r:id="rId18"/>
    <p:sldId id="260" r:id="rId19"/>
    <p:sldId id="261" r:id="rId20"/>
    <p:sldId id="273" r:id="rId21"/>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62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CD6F2F-0664-4705-9838-753921EBAD01}" type="doc">
      <dgm:prSet loTypeId="urn:microsoft.com/office/officeart/2005/8/layout/radial6" loCatId="cycle" qsTypeId="urn:microsoft.com/office/officeart/2005/8/quickstyle/simple4" qsCatId="simple" csTypeId="urn:microsoft.com/office/officeart/2005/8/colors/colorful4" csCatId="colorful" phldr="1"/>
      <dgm:spPr/>
      <dgm:t>
        <a:bodyPr/>
        <a:lstStyle/>
        <a:p>
          <a:endParaRPr lang="en-US"/>
        </a:p>
      </dgm:t>
    </dgm:pt>
    <dgm:pt modelId="{10B8C18E-177F-4B7C-B7FE-2FB9C8984635}">
      <dgm:prSet phldrT="[Text]" custT="1"/>
      <dgm:spPr/>
      <dgm:t>
        <a:bodyPr/>
        <a:lstStyle/>
        <a:p>
          <a:r>
            <a:rPr lang="en-US" sz="3200" dirty="0"/>
            <a:t>Patient</a:t>
          </a:r>
        </a:p>
      </dgm:t>
    </dgm:pt>
    <dgm:pt modelId="{F5BF1ABB-7A48-464D-BEC8-1F9A7E0B05DF}" type="parTrans" cxnId="{F52F39CE-3CD3-4C9C-98D5-AB17CD047496}">
      <dgm:prSet/>
      <dgm:spPr/>
      <dgm:t>
        <a:bodyPr/>
        <a:lstStyle/>
        <a:p>
          <a:endParaRPr lang="en-US"/>
        </a:p>
      </dgm:t>
    </dgm:pt>
    <dgm:pt modelId="{58F9BC08-6379-48B9-918E-2AC2175B586B}" type="sibTrans" cxnId="{F52F39CE-3CD3-4C9C-98D5-AB17CD047496}">
      <dgm:prSet/>
      <dgm:spPr/>
      <dgm:t>
        <a:bodyPr/>
        <a:lstStyle/>
        <a:p>
          <a:endParaRPr lang="en-US"/>
        </a:p>
      </dgm:t>
    </dgm:pt>
    <dgm:pt modelId="{69B65800-79C4-4E9B-BAE8-1E4A1081302B}">
      <dgm:prSet phldrT="[Text]" custT="1"/>
      <dgm:spPr/>
      <dgm:t>
        <a:bodyPr/>
        <a:lstStyle/>
        <a:p>
          <a:r>
            <a:rPr lang="en-US" sz="2400" dirty="0"/>
            <a:t>Care Manager*</a:t>
          </a:r>
        </a:p>
      </dgm:t>
    </dgm:pt>
    <dgm:pt modelId="{A8C80AF3-1229-408B-8CE3-E1840F65D55B}" type="parTrans" cxnId="{ED4D319B-2965-4C81-A602-58D5AD4EC94B}">
      <dgm:prSet/>
      <dgm:spPr/>
      <dgm:t>
        <a:bodyPr/>
        <a:lstStyle/>
        <a:p>
          <a:endParaRPr lang="en-US"/>
        </a:p>
      </dgm:t>
    </dgm:pt>
    <dgm:pt modelId="{D04168D9-A7C6-413C-BECF-9B0F5A15221A}" type="sibTrans" cxnId="{ED4D319B-2965-4C81-A602-58D5AD4EC94B}">
      <dgm:prSet/>
      <dgm:spPr/>
      <dgm:t>
        <a:bodyPr/>
        <a:lstStyle/>
        <a:p>
          <a:endParaRPr lang="en-US"/>
        </a:p>
      </dgm:t>
    </dgm:pt>
    <dgm:pt modelId="{38DD971B-F3FD-4AFD-AFA5-38F3B2A24D71}">
      <dgm:prSet phldrT="[Text]" custT="1"/>
      <dgm:spPr/>
      <dgm:t>
        <a:bodyPr/>
        <a:lstStyle/>
        <a:p>
          <a:r>
            <a:rPr lang="en-US" sz="2400" dirty="0"/>
            <a:t>Family/PO</a:t>
          </a:r>
          <a:r>
            <a:rPr lang="en-US" sz="2800" dirty="0"/>
            <a:t>A</a:t>
          </a:r>
        </a:p>
      </dgm:t>
    </dgm:pt>
    <dgm:pt modelId="{07279069-C296-4CDE-BB3E-FFF833AAEFB6}" type="parTrans" cxnId="{256FD8F8-BE7E-4091-9F7C-D3D6D4A34663}">
      <dgm:prSet/>
      <dgm:spPr/>
      <dgm:t>
        <a:bodyPr/>
        <a:lstStyle/>
        <a:p>
          <a:endParaRPr lang="en-US"/>
        </a:p>
      </dgm:t>
    </dgm:pt>
    <dgm:pt modelId="{42B8DC7A-1A7B-49CA-A0FB-AD6FB01EA0FE}" type="sibTrans" cxnId="{256FD8F8-BE7E-4091-9F7C-D3D6D4A34663}">
      <dgm:prSet/>
      <dgm:spPr/>
      <dgm:t>
        <a:bodyPr/>
        <a:lstStyle/>
        <a:p>
          <a:endParaRPr lang="en-US"/>
        </a:p>
      </dgm:t>
    </dgm:pt>
    <dgm:pt modelId="{BD0C854A-5BF3-4F9E-A284-2CFF1EB45C7C}">
      <dgm:prSet phldrT="[Text]" custT="1"/>
      <dgm:spPr/>
      <dgm:t>
        <a:bodyPr/>
        <a:lstStyle/>
        <a:p>
          <a:r>
            <a:rPr lang="en-US" sz="2400" dirty="0"/>
            <a:t>LTC Facility/Home</a:t>
          </a:r>
        </a:p>
      </dgm:t>
    </dgm:pt>
    <dgm:pt modelId="{57B8234B-56AD-419F-9817-828BECF1A987}" type="parTrans" cxnId="{9FFD93F6-5CAB-42DC-8265-AC6F1BDBD2B9}">
      <dgm:prSet/>
      <dgm:spPr/>
      <dgm:t>
        <a:bodyPr/>
        <a:lstStyle/>
        <a:p>
          <a:endParaRPr lang="en-US"/>
        </a:p>
      </dgm:t>
    </dgm:pt>
    <dgm:pt modelId="{049C1AEA-95B4-448A-B3B9-5AEDF7CED56B}" type="sibTrans" cxnId="{9FFD93F6-5CAB-42DC-8265-AC6F1BDBD2B9}">
      <dgm:prSet/>
      <dgm:spPr/>
      <dgm:t>
        <a:bodyPr/>
        <a:lstStyle/>
        <a:p>
          <a:endParaRPr lang="en-US"/>
        </a:p>
      </dgm:t>
    </dgm:pt>
    <dgm:pt modelId="{76338A1E-7891-4CDA-BE96-D3EE4ECC01E3}">
      <dgm:prSet phldrT="[Text]" custT="1"/>
      <dgm:spPr/>
      <dgm:t>
        <a:bodyPr/>
        <a:lstStyle/>
        <a:p>
          <a:r>
            <a:rPr lang="en-US" sz="2400" dirty="0"/>
            <a:t>Provider(s) </a:t>
          </a:r>
        </a:p>
        <a:p>
          <a:r>
            <a:rPr lang="en-US" sz="2400" dirty="0"/>
            <a:t>Doctor/Nurses, Therapies</a:t>
          </a:r>
        </a:p>
      </dgm:t>
    </dgm:pt>
    <dgm:pt modelId="{8F09100A-0C57-4994-9490-A59A77303CD7}" type="parTrans" cxnId="{334E8A5A-CF51-4E90-8D09-D54ED18EC45B}">
      <dgm:prSet/>
      <dgm:spPr/>
      <dgm:t>
        <a:bodyPr/>
        <a:lstStyle/>
        <a:p>
          <a:endParaRPr lang="en-US"/>
        </a:p>
      </dgm:t>
    </dgm:pt>
    <dgm:pt modelId="{CA5E9EF0-33AC-435E-9DCE-E54BE5CBDD4A}" type="sibTrans" cxnId="{334E8A5A-CF51-4E90-8D09-D54ED18EC45B}">
      <dgm:prSet/>
      <dgm:spPr/>
      <dgm:t>
        <a:bodyPr/>
        <a:lstStyle/>
        <a:p>
          <a:endParaRPr lang="en-US"/>
        </a:p>
      </dgm:t>
    </dgm:pt>
    <dgm:pt modelId="{C05CB5E1-F4BA-4ED2-BCFE-0A9174DCE04D}" type="pres">
      <dgm:prSet presAssocID="{BCCD6F2F-0664-4705-9838-753921EBAD01}" presName="Name0" presStyleCnt="0">
        <dgm:presLayoutVars>
          <dgm:chMax val="1"/>
          <dgm:dir/>
          <dgm:animLvl val="ctr"/>
          <dgm:resizeHandles val="exact"/>
        </dgm:presLayoutVars>
      </dgm:prSet>
      <dgm:spPr/>
    </dgm:pt>
    <dgm:pt modelId="{0B68C30D-B25A-4D78-A481-7002BB4852F7}" type="pres">
      <dgm:prSet presAssocID="{10B8C18E-177F-4B7C-B7FE-2FB9C8984635}" presName="centerShape" presStyleLbl="node0" presStyleIdx="0" presStyleCnt="1" custScaleY="119165" custLinFactNeighborX="4071" custLinFactNeighborY="19368"/>
      <dgm:spPr/>
    </dgm:pt>
    <dgm:pt modelId="{D66210EB-7263-45DC-A977-7D8C974CC1AA}" type="pres">
      <dgm:prSet presAssocID="{69B65800-79C4-4E9B-BAE8-1E4A1081302B}" presName="node" presStyleLbl="node1" presStyleIdx="0" presStyleCnt="4" custScaleX="232182" custRadScaleRad="31856" custRadScaleInc="23736">
        <dgm:presLayoutVars>
          <dgm:bulletEnabled val="1"/>
        </dgm:presLayoutVars>
      </dgm:prSet>
      <dgm:spPr/>
    </dgm:pt>
    <dgm:pt modelId="{53DB7F41-AC2C-4A4C-A21B-7E57ED0382DA}" type="pres">
      <dgm:prSet presAssocID="{69B65800-79C4-4E9B-BAE8-1E4A1081302B}" presName="dummy" presStyleCnt="0"/>
      <dgm:spPr/>
    </dgm:pt>
    <dgm:pt modelId="{E3BBA53E-1FA7-4B77-AE92-6BFDD56656DD}" type="pres">
      <dgm:prSet presAssocID="{D04168D9-A7C6-413C-BECF-9B0F5A15221A}" presName="sibTrans" presStyleLbl="sibTrans2D1" presStyleIdx="0" presStyleCnt="4"/>
      <dgm:spPr/>
    </dgm:pt>
    <dgm:pt modelId="{19CDE30F-5385-4DF6-8320-A328386B124B}" type="pres">
      <dgm:prSet presAssocID="{38DD971B-F3FD-4AFD-AFA5-38F3B2A24D71}" presName="node" presStyleLbl="node1" presStyleIdx="1" presStyleCnt="4" custScaleX="185049" custRadScaleRad="104684" custRadScaleInc="60079">
        <dgm:presLayoutVars>
          <dgm:bulletEnabled val="1"/>
        </dgm:presLayoutVars>
      </dgm:prSet>
      <dgm:spPr/>
    </dgm:pt>
    <dgm:pt modelId="{2F886685-E2ED-4FAF-9914-CB80B421C691}" type="pres">
      <dgm:prSet presAssocID="{38DD971B-F3FD-4AFD-AFA5-38F3B2A24D71}" presName="dummy" presStyleCnt="0"/>
      <dgm:spPr/>
    </dgm:pt>
    <dgm:pt modelId="{A82E62C8-5E2F-4EA6-9A68-C7865838184E}" type="pres">
      <dgm:prSet presAssocID="{42B8DC7A-1A7B-49CA-A0FB-AD6FB01EA0FE}" presName="sibTrans" presStyleLbl="sibTrans2D1" presStyleIdx="1" presStyleCnt="4"/>
      <dgm:spPr/>
    </dgm:pt>
    <dgm:pt modelId="{6410E30A-C8EA-467B-8B8D-A3750A47EA79}" type="pres">
      <dgm:prSet presAssocID="{BD0C854A-5BF3-4F9E-A284-2CFF1EB45C7C}" presName="node" presStyleLbl="node1" presStyleIdx="2" presStyleCnt="4" custScaleX="294653" custScaleY="93997" custRadScaleRad="121427" custRadScaleInc="-9966">
        <dgm:presLayoutVars>
          <dgm:bulletEnabled val="1"/>
        </dgm:presLayoutVars>
      </dgm:prSet>
      <dgm:spPr/>
    </dgm:pt>
    <dgm:pt modelId="{A91072B5-FB13-474A-B5E9-359A3BD0A9ED}" type="pres">
      <dgm:prSet presAssocID="{BD0C854A-5BF3-4F9E-A284-2CFF1EB45C7C}" presName="dummy" presStyleCnt="0"/>
      <dgm:spPr/>
    </dgm:pt>
    <dgm:pt modelId="{9D41358F-8CF9-4D8A-84AA-B8501FADF498}" type="pres">
      <dgm:prSet presAssocID="{049C1AEA-95B4-448A-B3B9-5AEDF7CED56B}" presName="sibTrans" presStyleLbl="sibTrans2D1" presStyleIdx="2" presStyleCnt="4"/>
      <dgm:spPr/>
    </dgm:pt>
    <dgm:pt modelId="{ED7DC69C-8339-4933-AD6F-D9CD7DDCF0B6}" type="pres">
      <dgm:prSet presAssocID="{76338A1E-7891-4CDA-BE96-D3EE4ECC01E3}" presName="node" presStyleLbl="node1" presStyleIdx="3" presStyleCnt="4" custScaleX="232258" custScaleY="101034" custRadScaleRad="106738" custRadScaleInc="-65893">
        <dgm:presLayoutVars>
          <dgm:bulletEnabled val="1"/>
        </dgm:presLayoutVars>
      </dgm:prSet>
      <dgm:spPr/>
    </dgm:pt>
    <dgm:pt modelId="{F8C33D10-739E-408B-8CE0-0BED411E4217}" type="pres">
      <dgm:prSet presAssocID="{76338A1E-7891-4CDA-BE96-D3EE4ECC01E3}" presName="dummy" presStyleCnt="0"/>
      <dgm:spPr/>
    </dgm:pt>
    <dgm:pt modelId="{37C04DE4-1742-47F9-BD18-23ECC9808999}" type="pres">
      <dgm:prSet presAssocID="{CA5E9EF0-33AC-435E-9DCE-E54BE5CBDD4A}" presName="sibTrans" presStyleLbl="sibTrans2D1" presStyleIdx="3" presStyleCnt="4"/>
      <dgm:spPr/>
    </dgm:pt>
  </dgm:ptLst>
  <dgm:cxnLst>
    <dgm:cxn modelId="{57679B19-13F0-4580-A76F-D1D4F5C8CACE}" type="presOf" srcId="{BCCD6F2F-0664-4705-9838-753921EBAD01}" destId="{C05CB5E1-F4BA-4ED2-BCFE-0A9174DCE04D}" srcOrd="0" destOrd="0" presId="urn:microsoft.com/office/officeart/2005/8/layout/radial6"/>
    <dgm:cxn modelId="{76BFE526-80CD-4DF6-AA89-A050F3DCFCB7}" type="presOf" srcId="{CA5E9EF0-33AC-435E-9DCE-E54BE5CBDD4A}" destId="{37C04DE4-1742-47F9-BD18-23ECC9808999}" srcOrd="0" destOrd="0" presId="urn:microsoft.com/office/officeart/2005/8/layout/radial6"/>
    <dgm:cxn modelId="{497ABA2B-CB58-4AB9-BD31-76E40D4F0291}" type="presOf" srcId="{D04168D9-A7C6-413C-BECF-9B0F5A15221A}" destId="{E3BBA53E-1FA7-4B77-AE92-6BFDD56656DD}" srcOrd="0" destOrd="0" presId="urn:microsoft.com/office/officeart/2005/8/layout/radial6"/>
    <dgm:cxn modelId="{3E88E92E-54D1-4577-A68F-444096447795}" type="presOf" srcId="{69B65800-79C4-4E9B-BAE8-1E4A1081302B}" destId="{D66210EB-7263-45DC-A977-7D8C974CC1AA}" srcOrd="0" destOrd="0" presId="urn:microsoft.com/office/officeart/2005/8/layout/radial6"/>
    <dgm:cxn modelId="{0FD8282F-2B17-4F30-A355-0BDA6F7490F5}" type="presOf" srcId="{10B8C18E-177F-4B7C-B7FE-2FB9C8984635}" destId="{0B68C30D-B25A-4D78-A481-7002BB4852F7}" srcOrd="0" destOrd="0" presId="urn:microsoft.com/office/officeart/2005/8/layout/radial6"/>
    <dgm:cxn modelId="{C999583C-B064-4E6C-A2BF-4CDBF4C5FCCC}" type="presOf" srcId="{42B8DC7A-1A7B-49CA-A0FB-AD6FB01EA0FE}" destId="{A82E62C8-5E2F-4EA6-9A68-C7865838184E}" srcOrd="0" destOrd="0" presId="urn:microsoft.com/office/officeart/2005/8/layout/radial6"/>
    <dgm:cxn modelId="{334E8A5A-CF51-4E90-8D09-D54ED18EC45B}" srcId="{10B8C18E-177F-4B7C-B7FE-2FB9C8984635}" destId="{76338A1E-7891-4CDA-BE96-D3EE4ECC01E3}" srcOrd="3" destOrd="0" parTransId="{8F09100A-0C57-4994-9490-A59A77303CD7}" sibTransId="{CA5E9EF0-33AC-435E-9DCE-E54BE5CBDD4A}"/>
    <dgm:cxn modelId="{ED4D319B-2965-4C81-A602-58D5AD4EC94B}" srcId="{10B8C18E-177F-4B7C-B7FE-2FB9C8984635}" destId="{69B65800-79C4-4E9B-BAE8-1E4A1081302B}" srcOrd="0" destOrd="0" parTransId="{A8C80AF3-1229-408B-8CE3-E1840F65D55B}" sibTransId="{D04168D9-A7C6-413C-BECF-9B0F5A15221A}"/>
    <dgm:cxn modelId="{68DD7DA7-5CE7-447D-947A-E288A13E0942}" type="presOf" srcId="{76338A1E-7891-4CDA-BE96-D3EE4ECC01E3}" destId="{ED7DC69C-8339-4933-AD6F-D9CD7DDCF0B6}" srcOrd="0" destOrd="0" presId="urn:microsoft.com/office/officeart/2005/8/layout/radial6"/>
    <dgm:cxn modelId="{131683B2-44B6-4026-A826-7256ADEA7A8E}" type="presOf" srcId="{38DD971B-F3FD-4AFD-AFA5-38F3B2A24D71}" destId="{19CDE30F-5385-4DF6-8320-A328386B124B}" srcOrd="0" destOrd="0" presId="urn:microsoft.com/office/officeart/2005/8/layout/radial6"/>
    <dgm:cxn modelId="{427F9CBB-D922-426A-92B7-775434EFC4DF}" type="presOf" srcId="{049C1AEA-95B4-448A-B3B9-5AEDF7CED56B}" destId="{9D41358F-8CF9-4D8A-84AA-B8501FADF498}" srcOrd="0" destOrd="0" presId="urn:microsoft.com/office/officeart/2005/8/layout/radial6"/>
    <dgm:cxn modelId="{51D176C7-DB34-49EB-B640-A3727899BB97}" type="presOf" srcId="{BD0C854A-5BF3-4F9E-A284-2CFF1EB45C7C}" destId="{6410E30A-C8EA-467B-8B8D-A3750A47EA79}" srcOrd="0" destOrd="0" presId="urn:microsoft.com/office/officeart/2005/8/layout/radial6"/>
    <dgm:cxn modelId="{F52F39CE-3CD3-4C9C-98D5-AB17CD047496}" srcId="{BCCD6F2F-0664-4705-9838-753921EBAD01}" destId="{10B8C18E-177F-4B7C-B7FE-2FB9C8984635}" srcOrd="0" destOrd="0" parTransId="{F5BF1ABB-7A48-464D-BEC8-1F9A7E0B05DF}" sibTransId="{58F9BC08-6379-48B9-918E-2AC2175B586B}"/>
    <dgm:cxn modelId="{9FFD93F6-5CAB-42DC-8265-AC6F1BDBD2B9}" srcId="{10B8C18E-177F-4B7C-B7FE-2FB9C8984635}" destId="{BD0C854A-5BF3-4F9E-A284-2CFF1EB45C7C}" srcOrd="2" destOrd="0" parTransId="{57B8234B-56AD-419F-9817-828BECF1A987}" sibTransId="{049C1AEA-95B4-448A-B3B9-5AEDF7CED56B}"/>
    <dgm:cxn modelId="{256FD8F8-BE7E-4091-9F7C-D3D6D4A34663}" srcId="{10B8C18E-177F-4B7C-B7FE-2FB9C8984635}" destId="{38DD971B-F3FD-4AFD-AFA5-38F3B2A24D71}" srcOrd="1" destOrd="0" parTransId="{07279069-C296-4CDE-BB3E-FFF833AAEFB6}" sibTransId="{42B8DC7A-1A7B-49CA-A0FB-AD6FB01EA0FE}"/>
    <dgm:cxn modelId="{EC12C08D-13D4-43C6-BA92-AC07CEC147A1}" type="presParOf" srcId="{C05CB5E1-F4BA-4ED2-BCFE-0A9174DCE04D}" destId="{0B68C30D-B25A-4D78-A481-7002BB4852F7}" srcOrd="0" destOrd="0" presId="urn:microsoft.com/office/officeart/2005/8/layout/radial6"/>
    <dgm:cxn modelId="{0A073350-26B1-4996-8D51-8EA8C6ED2C7B}" type="presParOf" srcId="{C05CB5E1-F4BA-4ED2-BCFE-0A9174DCE04D}" destId="{D66210EB-7263-45DC-A977-7D8C974CC1AA}" srcOrd="1" destOrd="0" presId="urn:microsoft.com/office/officeart/2005/8/layout/radial6"/>
    <dgm:cxn modelId="{9CC55703-FCE8-4DFC-85B1-C7A28DEE3350}" type="presParOf" srcId="{C05CB5E1-F4BA-4ED2-BCFE-0A9174DCE04D}" destId="{53DB7F41-AC2C-4A4C-A21B-7E57ED0382DA}" srcOrd="2" destOrd="0" presId="urn:microsoft.com/office/officeart/2005/8/layout/radial6"/>
    <dgm:cxn modelId="{3193FA05-ED54-4327-A3D2-22F4F424FAD0}" type="presParOf" srcId="{C05CB5E1-F4BA-4ED2-BCFE-0A9174DCE04D}" destId="{E3BBA53E-1FA7-4B77-AE92-6BFDD56656DD}" srcOrd="3" destOrd="0" presId="urn:microsoft.com/office/officeart/2005/8/layout/radial6"/>
    <dgm:cxn modelId="{41DAC1F7-CA1B-4129-8B16-AD35A9974331}" type="presParOf" srcId="{C05CB5E1-F4BA-4ED2-BCFE-0A9174DCE04D}" destId="{19CDE30F-5385-4DF6-8320-A328386B124B}" srcOrd="4" destOrd="0" presId="urn:microsoft.com/office/officeart/2005/8/layout/radial6"/>
    <dgm:cxn modelId="{9461D449-38E3-4578-822D-1C4EFCA61128}" type="presParOf" srcId="{C05CB5E1-F4BA-4ED2-BCFE-0A9174DCE04D}" destId="{2F886685-E2ED-4FAF-9914-CB80B421C691}" srcOrd="5" destOrd="0" presId="urn:microsoft.com/office/officeart/2005/8/layout/radial6"/>
    <dgm:cxn modelId="{9E72809B-66DA-48E9-B0DD-023A2C720D03}" type="presParOf" srcId="{C05CB5E1-F4BA-4ED2-BCFE-0A9174DCE04D}" destId="{A82E62C8-5E2F-4EA6-9A68-C7865838184E}" srcOrd="6" destOrd="0" presId="urn:microsoft.com/office/officeart/2005/8/layout/radial6"/>
    <dgm:cxn modelId="{FA62F4EB-8C02-4C24-91E9-E73CB2D5AE7C}" type="presParOf" srcId="{C05CB5E1-F4BA-4ED2-BCFE-0A9174DCE04D}" destId="{6410E30A-C8EA-467B-8B8D-A3750A47EA79}" srcOrd="7" destOrd="0" presId="urn:microsoft.com/office/officeart/2005/8/layout/radial6"/>
    <dgm:cxn modelId="{8664ECCB-C79C-4CA8-BF97-76C5910FEC27}" type="presParOf" srcId="{C05CB5E1-F4BA-4ED2-BCFE-0A9174DCE04D}" destId="{A91072B5-FB13-474A-B5E9-359A3BD0A9ED}" srcOrd="8" destOrd="0" presId="urn:microsoft.com/office/officeart/2005/8/layout/radial6"/>
    <dgm:cxn modelId="{FE20A5C5-DBA8-4C98-93BB-BBBA874571BD}" type="presParOf" srcId="{C05CB5E1-F4BA-4ED2-BCFE-0A9174DCE04D}" destId="{9D41358F-8CF9-4D8A-84AA-B8501FADF498}" srcOrd="9" destOrd="0" presId="urn:microsoft.com/office/officeart/2005/8/layout/radial6"/>
    <dgm:cxn modelId="{60F0D37C-2EA7-49B3-9C4E-79BB02F546CF}" type="presParOf" srcId="{C05CB5E1-F4BA-4ED2-BCFE-0A9174DCE04D}" destId="{ED7DC69C-8339-4933-AD6F-D9CD7DDCF0B6}" srcOrd="10" destOrd="0" presId="urn:microsoft.com/office/officeart/2005/8/layout/radial6"/>
    <dgm:cxn modelId="{E0C0DD19-B7FC-431A-9CAD-BFC5ABE3F903}" type="presParOf" srcId="{C05CB5E1-F4BA-4ED2-BCFE-0A9174DCE04D}" destId="{F8C33D10-739E-408B-8CE0-0BED411E4217}" srcOrd="11" destOrd="0" presId="urn:microsoft.com/office/officeart/2005/8/layout/radial6"/>
    <dgm:cxn modelId="{C5594844-0C82-4B54-B0D2-18E3E738FA6D}" type="presParOf" srcId="{C05CB5E1-F4BA-4ED2-BCFE-0A9174DCE04D}" destId="{37C04DE4-1742-47F9-BD18-23ECC9808999}"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C04DE4-1742-47F9-BD18-23ECC9808999}">
      <dsp:nvSpPr>
        <dsp:cNvPr id="0" name=""/>
        <dsp:cNvSpPr/>
      </dsp:nvSpPr>
      <dsp:spPr>
        <a:xfrm>
          <a:off x="1496830" y="2253947"/>
          <a:ext cx="4631891" cy="4631891"/>
        </a:xfrm>
        <a:prstGeom prst="blockArc">
          <a:avLst>
            <a:gd name="adj1" fmla="val 11915026"/>
            <a:gd name="adj2" fmla="val 16515445"/>
            <a:gd name="adj3" fmla="val 4644"/>
          </a:avLst>
        </a:prstGeom>
        <a:gradFill rotWithShape="0">
          <a:gsLst>
            <a:gs pos="0">
              <a:schemeClr val="accent4">
                <a:hueOff val="-911834"/>
                <a:satOff val="-4605"/>
                <a:lumOff val="-6470"/>
                <a:alphaOff val="0"/>
                <a:tint val="96000"/>
                <a:lumMod val="100000"/>
              </a:schemeClr>
            </a:gs>
            <a:gs pos="78000">
              <a:schemeClr val="accent4">
                <a:hueOff val="-911834"/>
                <a:satOff val="-4605"/>
                <a:lumOff val="-647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D41358F-8CF9-4D8A-84AA-B8501FADF498}">
      <dsp:nvSpPr>
        <dsp:cNvPr id="0" name=""/>
        <dsp:cNvSpPr/>
      </dsp:nvSpPr>
      <dsp:spPr>
        <a:xfrm>
          <a:off x="1477559" y="757118"/>
          <a:ext cx="4631891" cy="4631891"/>
        </a:xfrm>
        <a:prstGeom prst="blockArc">
          <a:avLst>
            <a:gd name="adj1" fmla="val 4972640"/>
            <a:gd name="adj2" fmla="val 9596462"/>
            <a:gd name="adj3" fmla="val 4644"/>
          </a:avLst>
        </a:prstGeom>
        <a:gradFill rotWithShape="0">
          <a:gsLst>
            <a:gs pos="0">
              <a:schemeClr val="accent4">
                <a:hueOff val="-607889"/>
                <a:satOff val="-3070"/>
                <a:lumOff val="-4313"/>
                <a:alphaOff val="0"/>
                <a:tint val="96000"/>
                <a:lumMod val="100000"/>
              </a:schemeClr>
            </a:gs>
            <a:gs pos="78000">
              <a:schemeClr val="accent4">
                <a:hueOff val="-607889"/>
                <a:satOff val="-3070"/>
                <a:lumOff val="-431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82E62C8-5E2F-4EA6-9A68-C7865838184E}">
      <dsp:nvSpPr>
        <dsp:cNvPr id="0" name=""/>
        <dsp:cNvSpPr/>
      </dsp:nvSpPr>
      <dsp:spPr>
        <a:xfrm>
          <a:off x="1718542" y="740006"/>
          <a:ext cx="4631891" cy="4631891"/>
        </a:xfrm>
        <a:prstGeom prst="blockArc">
          <a:avLst>
            <a:gd name="adj1" fmla="val 1096055"/>
            <a:gd name="adj2" fmla="val 5339950"/>
            <a:gd name="adj3" fmla="val 4644"/>
          </a:avLst>
        </a:prstGeom>
        <a:gradFill rotWithShape="0">
          <a:gsLst>
            <a:gs pos="0">
              <a:schemeClr val="accent4">
                <a:hueOff val="-303945"/>
                <a:satOff val="-1535"/>
                <a:lumOff val="-2157"/>
                <a:alphaOff val="0"/>
                <a:tint val="96000"/>
                <a:lumMod val="100000"/>
              </a:schemeClr>
            </a:gs>
            <a:gs pos="78000">
              <a:schemeClr val="accent4">
                <a:hueOff val="-303945"/>
                <a:satOff val="-1535"/>
                <a:lumOff val="-215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3BBA53E-1FA7-4B77-AE92-6BFDD56656DD}">
      <dsp:nvSpPr>
        <dsp:cNvPr id="0" name=""/>
        <dsp:cNvSpPr/>
      </dsp:nvSpPr>
      <dsp:spPr>
        <a:xfrm>
          <a:off x="1755974" y="2262869"/>
          <a:ext cx="4631891" cy="4631891"/>
        </a:xfrm>
        <a:prstGeom prst="blockArc">
          <a:avLst>
            <a:gd name="adj1" fmla="val 16121183"/>
            <a:gd name="adj2" fmla="val 20334979"/>
            <a:gd name="adj3" fmla="val 4644"/>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B68C30D-B25A-4D78-A481-7002BB4852F7}">
      <dsp:nvSpPr>
        <dsp:cNvPr id="0" name=""/>
        <dsp:cNvSpPr/>
      </dsp:nvSpPr>
      <dsp:spPr>
        <a:xfrm>
          <a:off x="3047979" y="2637178"/>
          <a:ext cx="2133869" cy="2542825"/>
        </a:xfrm>
        <a:prstGeom prst="ellipse">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Patient</a:t>
          </a:r>
        </a:p>
      </dsp:txBody>
      <dsp:txXfrm>
        <a:off x="3360477" y="3009566"/>
        <a:ext cx="1508873" cy="1798049"/>
      </dsp:txXfrm>
    </dsp:sp>
    <dsp:sp modelId="{D66210EB-7263-45DC-A977-7D8C974CC1AA}">
      <dsp:nvSpPr>
        <dsp:cNvPr id="0" name=""/>
        <dsp:cNvSpPr/>
      </dsp:nvSpPr>
      <dsp:spPr>
        <a:xfrm>
          <a:off x="2285998" y="1570383"/>
          <a:ext cx="3468123" cy="1493708"/>
        </a:xfrm>
        <a:prstGeom prst="ellipse">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Care Manager*</a:t>
          </a:r>
        </a:p>
      </dsp:txBody>
      <dsp:txXfrm>
        <a:off x="2793893" y="1789131"/>
        <a:ext cx="2452333" cy="1056212"/>
      </dsp:txXfrm>
    </dsp:sp>
    <dsp:sp modelId="{19CDE30F-5385-4DF6-8320-A328386B124B}">
      <dsp:nvSpPr>
        <dsp:cNvPr id="0" name=""/>
        <dsp:cNvSpPr/>
      </dsp:nvSpPr>
      <dsp:spPr>
        <a:xfrm>
          <a:off x="4800607" y="3018187"/>
          <a:ext cx="2764093" cy="1493708"/>
        </a:xfrm>
        <a:prstGeom prst="ellipse">
          <a:avLst/>
        </a:prstGeom>
        <a:gradFill rotWithShape="0">
          <a:gsLst>
            <a:gs pos="0">
              <a:schemeClr val="accent4">
                <a:hueOff val="-303945"/>
                <a:satOff val="-1535"/>
                <a:lumOff val="-2157"/>
                <a:alphaOff val="0"/>
                <a:tint val="96000"/>
                <a:lumMod val="100000"/>
              </a:schemeClr>
            </a:gs>
            <a:gs pos="78000">
              <a:schemeClr val="accent4">
                <a:hueOff val="-303945"/>
                <a:satOff val="-1535"/>
                <a:lumOff val="-215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Family/PO</a:t>
          </a:r>
          <a:r>
            <a:rPr lang="en-US" sz="2800" kern="1200" dirty="0"/>
            <a:t>A</a:t>
          </a:r>
        </a:p>
      </dsp:txBody>
      <dsp:txXfrm>
        <a:off x="5205399" y="3236935"/>
        <a:ext cx="1954509" cy="1056212"/>
      </dsp:txXfrm>
    </dsp:sp>
    <dsp:sp modelId="{6410E30A-C8EA-467B-8B8D-A3750A47EA79}">
      <dsp:nvSpPr>
        <dsp:cNvPr id="0" name=""/>
        <dsp:cNvSpPr/>
      </dsp:nvSpPr>
      <dsp:spPr>
        <a:xfrm>
          <a:off x="1873372" y="4615758"/>
          <a:ext cx="4401257" cy="1404041"/>
        </a:xfrm>
        <a:prstGeom prst="ellipse">
          <a:avLst/>
        </a:prstGeom>
        <a:gradFill rotWithShape="0">
          <a:gsLst>
            <a:gs pos="0">
              <a:schemeClr val="accent4">
                <a:hueOff val="-607889"/>
                <a:satOff val="-3070"/>
                <a:lumOff val="-4313"/>
                <a:alphaOff val="0"/>
                <a:tint val="96000"/>
                <a:lumMod val="100000"/>
              </a:schemeClr>
            </a:gs>
            <a:gs pos="78000">
              <a:schemeClr val="accent4">
                <a:hueOff val="-607889"/>
                <a:satOff val="-3070"/>
                <a:lumOff val="-431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LTC Facility/Home</a:t>
          </a:r>
        </a:p>
      </dsp:txBody>
      <dsp:txXfrm>
        <a:off x="2517921" y="4821375"/>
        <a:ext cx="3112159" cy="992807"/>
      </dsp:txXfrm>
    </dsp:sp>
    <dsp:sp modelId="{ED7DC69C-8339-4933-AD6F-D9CD7DDCF0B6}">
      <dsp:nvSpPr>
        <dsp:cNvPr id="0" name=""/>
        <dsp:cNvSpPr/>
      </dsp:nvSpPr>
      <dsp:spPr>
        <a:xfrm>
          <a:off x="-66072" y="3094382"/>
          <a:ext cx="3469258" cy="1509153"/>
        </a:xfrm>
        <a:prstGeom prst="ellipse">
          <a:avLst/>
        </a:prstGeom>
        <a:gradFill rotWithShape="0">
          <a:gsLst>
            <a:gs pos="0">
              <a:schemeClr val="accent4">
                <a:hueOff val="-911834"/>
                <a:satOff val="-4605"/>
                <a:lumOff val="-6470"/>
                <a:alphaOff val="0"/>
                <a:tint val="96000"/>
                <a:lumMod val="100000"/>
              </a:schemeClr>
            </a:gs>
            <a:gs pos="78000">
              <a:schemeClr val="accent4">
                <a:hueOff val="-911834"/>
                <a:satOff val="-4605"/>
                <a:lumOff val="-647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Provider(s) </a:t>
          </a:r>
        </a:p>
        <a:p>
          <a:pPr marL="0" lvl="0" indent="0" algn="ctr" defTabSz="1066800">
            <a:lnSpc>
              <a:spcPct val="90000"/>
            </a:lnSpc>
            <a:spcBef>
              <a:spcPct val="0"/>
            </a:spcBef>
            <a:spcAft>
              <a:spcPct val="35000"/>
            </a:spcAft>
            <a:buNone/>
          </a:pPr>
          <a:r>
            <a:rPr lang="en-US" sz="2400" kern="1200" dirty="0"/>
            <a:t>Doctor/Nurses, Therapies</a:t>
          </a:r>
        </a:p>
      </dsp:txBody>
      <dsp:txXfrm>
        <a:off x="441989" y="3315392"/>
        <a:ext cx="2453136" cy="106713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C2CA40-1F1A-4066-AE2A-8A66185B3C5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1124D157-42C0-4638-A270-59D8415C997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8CCCD993-45DD-475C-A31A-157B761E5FAE}" type="datetimeFigureOut">
              <a:rPr lang="en-US" smtClean="0"/>
              <a:t>1/17/2018</a:t>
            </a:fld>
            <a:endParaRPr lang="en-US"/>
          </a:p>
        </p:txBody>
      </p:sp>
      <p:sp>
        <p:nvSpPr>
          <p:cNvPr id="4" name="Footer Placeholder 3">
            <a:extLst>
              <a:ext uri="{FF2B5EF4-FFF2-40B4-BE49-F238E27FC236}">
                <a16:creationId xmlns:a16="http://schemas.microsoft.com/office/drawing/2014/main" id="{65197400-292D-48F3-ABFA-91AFE2BD3C15}"/>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231257-5CDF-4310-A076-25926BFEC94E}"/>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400F1849-30D9-4628-84BB-BDD59E16A1E1}" type="slidenum">
              <a:rPr lang="en-US" smtClean="0"/>
              <a:t>‹#›</a:t>
            </a:fld>
            <a:endParaRPr lang="en-US"/>
          </a:p>
        </p:txBody>
      </p:sp>
    </p:spTree>
    <p:extLst>
      <p:ext uri="{BB962C8B-B14F-4D97-AF65-F5344CB8AC3E}">
        <p14:creationId xmlns:p14="http://schemas.microsoft.com/office/powerpoint/2010/main" val="9817008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D2830-F273-4060-86D4-4212F8838728}" type="slidenum">
              <a:rPr lang="en-US" smtClean="0"/>
              <a:pPr/>
              <a:t>‹#›</a:t>
            </a:fld>
            <a:endParaRPr lang="en-US"/>
          </a:p>
        </p:txBody>
      </p:sp>
    </p:spTree>
    <p:extLst>
      <p:ext uri="{BB962C8B-B14F-4D97-AF65-F5344CB8AC3E}">
        <p14:creationId xmlns:p14="http://schemas.microsoft.com/office/powerpoint/2010/main" val="25937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F1CA9D-7821-47AD-A6E4-8DB98AEA0B3D}" type="slidenum">
              <a:rPr lang="en-US" smtClean="0"/>
              <a:pPr/>
              <a:t>‹#›</a:t>
            </a:fld>
            <a:endParaRPr lang="en-US"/>
          </a:p>
        </p:txBody>
      </p:sp>
    </p:spTree>
    <p:extLst>
      <p:ext uri="{BB962C8B-B14F-4D97-AF65-F5344CB8AC3E}">
        <p14:creationId xmlns:p14="http://schemas.microsoft.com/office/powerpoint/2010/main" val="2676924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F1CA9D-7821-47AD-A6E4-8DB98AEA0B3D}"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43416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F1CA9D-7821-47AD-A6E4-8DB98AEA0B3D}" type="slidenum">
              <a:rPr lang="en-US" smtClean="0"/>
              <a:pPr/>
              <a:t>‹#›</a:t>
            </a:fld>
            <a:endParaRPr lang="en-US"/>
          </a:p>
        </p:txBody>
      </p:sp>
    </p:spTree>
    <p:extLst>
      <p:ext uri="{BB962C8B-B14F-4D97-AF65-F5344CB8AC3E}">
        <p14:creationId xmlns:p14="http://schemas.microsoft.com/office/powerpoint/2010/main" val="4216249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F1CA9D-7821-47AD-A6E4-8DB98AEA0B3D}"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99003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F1CA9D-7821-47AD-A6E4-8DB98AEA0B3D}" type="slidenum">
              <a:rPr lang="en-US" smtClean="0"/>
              <a:pPr/>
              <a:t>‹#›</a:t>
            </a:fld>
            <a:endParaRPr lang="en-US"/>
          </a:p>
        </p:txBody>
      </p:sp>
    </p:spTree>
    <p:extLst>
      <p:ext uri="{BB962C8B-B14F-4D97-AF65-F5344CB8AC3E}">
        <p14:creationId xmlns:p14="http://schemas.microsoft.com/office/powerpoint/2010/main" val="3044254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86030-5CC8-4862-BD32-64EE76B21CF8}" type="slidenum">
              <a:rPr lang="en-US" smtClean="0"/>
              <a:pPr/>
              <a:t>‹#›</a:t>
            </a:fld>
            <a:endParaRPr lang="en-US"/>
          </a:p>
        </p:txBody>
      </p:sp>
    </p:spTree>
    <p:extLst>
      <p:ext uri="{BB962C8B-B14F-4D97-AF65-F5344CB8AC3E}">
        <p14:creationId xmlns:p14="http://schemas.microsoft.com/office/powerpoint/2010/main" val="1619708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DE86A5-5193-4F6E-B814-5140BB00CB2F}" type="slidenum">
              <a:rPr lang="en-US" smtClean="0"/>
              <a:pPr/>
              <a:t>‹#›</a:t>
            </a:fld>
            <a:endParaRPr lang="en-US"/>
          </a:p>
        </p:txBody>
      </p:sp>
    </p:spTree>
    <p:extLst>
      <p:ext uri="{BB962C8B-B14F-4D97-AF65-F5344CB8AC3E}">
        <p14:creationId xmlns:p14="http://schemas.microsoft.com/office/powerpoint/2010/main" val="567151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ED484-F614-4F83-9E0A-076B4E5CA0E7}" type="slidenum">
              <a:rPr lang="en-US" smtClean="0"/>
              <a:pPr/>
              <a:t>‹#›</a:t>
            </a:fld>
            <a:endParaRPr lang="en-US"/>
          </a:p>
        </p:txBody>
      </p:sp>
    </p:spTree>
    <p:extLst>
      <p:ext uri="{BB962C8B-B14F-4D97-AF65-F5344CB8AC3E}">
        <p14:creationId xmlns:p14="http://schemas.microsoft.com/office/powerpoint/2010/main" val="3460908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13AC2-A539-44A5-A75A-C18879A01690}" type="slidenum">
              <a:rPr lang="en-US" smtClean="0"/>
              <a:pPr/>
              <a:t>‹#›</a:t>
            </a:fld>
            <a:endParaRPr lang="en-US"/>
          </a:p>
        </p:txBody>
      </p:sp>
    </p:spTree>
    <p:extLst>
      <p:ext uri="{BB962C8B-B14F-4D97-AF65-F5344CB8AC3E}">
        <p14:creationId xmlns:p14="http://schemas.microsoft.com/office/powerpoint/2010/main" val="71968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CBDDE-ADDB-4969-B498-C64558BF0988}" type="slidenum">
              <a:rPr lang="en-US" smtClean="0"/>
              <a:pPr/>
              <a:t>‹#›</a:t>
            </a:fld>
            <a:endParaRPr lang="en-US"/>
          </a:p>
        </p:txBody>
      </p:sp>
    </p:spTree>
    <p:extLst>
      <p:ext uri="{BB962C8B-B14F-4D97-AF65-F5344CB8AC3E}">
        <p14:creationId xmlns:p14="http://schemas.microsoft.com/office/powerpoint/2010/main" val="3772726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99A621-527F-4419-8114-66700E9D8B3C}" type="slidenum">
              <a:rPr lang="en-US" smtClean="0"/>
              <a:pPr/>
              <a:t>‹#›</a:t>
            </a:fld>
            <a:endParaRPr lang="en-US"/>
          </a:p>
        </p:txBody>
      </p:sp>
    </p:spTree>
    <p:extLst>
      <p:ext uri="{BB962C8B-B14F-4D97-AF65-F5344CB8AC3E}">
        <p14:creationId xmlns:p14="http://schemas.microsoft.com/office/powerpoint/2010/main" val="1161467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DA4931-8AD3-4F39-AFC6-75B298129106}" type="slidenum">
              <a:rPr lang="en-US" smtClean="0"/>
              <a:pPr/>
              <a:t>‹#›</a:t>
            </a:fld>
            <a:endParaRPr lang="en-US"/>
          </a:p>
        </p:txBody>
      </p:sp>
    </p:spTree>
    <p:extLst>
      <p:ext uri="{BB962C8B-B14F-4D97-AF65-F5344CB8AC3E}">
        <p14:creationId xmlns:p14="http://schemas.microsoft.com/office/powerpoint/2010/main" val="926901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BF9D10-0EE8-4FE1-A679-2758A24CF54E}" type="slidenum">
              <a:rPr lang="en-US" smtClean="0"/>
              <a:pPr/>
              <a:t>‹#›</a:t>
            </a:fld>
            <a:endParaRPr lang="en-US"/>
          </a:p>
        </p:txBody>
      </p:sp>
    </p:spTree>
    <p:extLst>
      <p:ext uri="{BB962C8B-B14F-4D97-AF65-F5344CB8AC3E}">
        <p14:creationId xmlns:p14="http://schemas.microsoft.com/office/powerpoint/2010/main" val="3130062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72B9CC-8F96-454A-86EE-0F0157364D54}" type="slidenum">
              <a:rPr lang="en-US" smtClean="0"/>
              <a:pPr/>
              <a:t>‹#›</a:t>
            </a:fld>
            <a:endParaRPr lang="en-US"/>
          </a:p>
        </p:txBody>
      </p:sp>
    </p:spTree>
    <p:extLst>
      <p:ext uri="{BB962C8B-B14F-4D97-AF65-F5344CB8AC3E}">
        <p14:creationId xmlns:p14="http://schemas.microsoft.com/office/powerpoint/2010/main" val="3959722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DDDB1C-7DF6-4C06-BC2C-8CA3CB84B2E6}" type="slidenum">
              <a:rPr lang="en-US" smtClean="0"/>
              <a:pPr/>
              <a:t>‹#›</a:t>
            </a:fld>
            <a:endParaRPr lang="en-US"/>
          </a:p>
        </p:txBody>
      </p:sp>
    </p:spTree>
    <p:extLst>
      <p:ext uri="{BB962C8B-B14F-4D97-AF65-F5344CB8AC3E}">
        <p14:creationId xmlns:p14="http://schemas.microsoft.com/office/powerpoint/2010/main" val="1692645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9F1CA9D-7821-47AD-A6E4-8DB98AEA0B3D}" type="slidenum">
              <a:rPr lang="en-US" smtClean="0"/>
              <a:pPr/>
              <a:t>‹#›</a:t>
            </a:fld>
            <a:endParaRPr lang="en-US"/>
          </a:p>
        </p:txBody>
      </p:sp>
    </p:spTree>
    <p:extLst>
      <p:ext uri="{BB962C8B-B14F-4D97-AF65-F5344CB8AC3E}">
        <p14:creationId xmlns:p14="http://schemas.microsoft.com/office/powerpoint/2010/main" val="22450361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harbortransitions.com/" TargetMode="External"/><Relationship Id="rId2" Type="http://schemas.openxmlformats.org/officeDocument/2006/relationships/hyperlink" Target="mailto:sandy@harbortransitions.com"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hyperlink" Target="http://compatiblewithjoy-trisomy18.blogspot.com/2014_04_01_archive.html" TargetMode="External"/><Relationship Id="rId7" Type="http://schemas.openxmlformats.org/officeDocument/2006/relationships/hyperlink" Target="http://kevinspear.com/health_cartoons/cat-scans" TargetMode="External"/><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3.jpg"/><Relationship Id="rId5" Type="http://schemas.openxmlformats.org/officeDocument/2006/relationships/hyperlink" Target="http://commons.wikimedia.org/wiki/file:human-go-home.svg" TargetMode="External"/><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hyperlink" Target="http://pumpsandiron.com/2013/09/16/healthy-life-lessons-that-can-be-learned-from-playing-candy-crush-sag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commons.wikimedia.org/wiki/File:Stream-Gradac.jpg"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0595" y="2057400"/>
            <a:ext cx="5826719" cy="1646302"/>
          </a:xfrm>
        </p:spPr>
        <p:txBody>
          <a:bodyPr/>
          <a:lstStyle/>
          <a:p>
            <a:r>
              <a:rPr lang="en-US" b="1" dirty="0">
                <a:solidFill>
                  <a:schemeClr val="accent2"/>
                </a:solidFill>
              </a:rPr>
              <a:t>Transitions with Acute Illness</a:t>
            </a:r>
          </a:p>
        </p:txBody>
      </p:sp>
      <p:sp>
        <p:nvSpPr>
          <p:cNvPr id="3" name="Subtitle 2"/>
          <p:cNvSpPr>
            <a:spLocks noGrp="1"/>
          </p:cNvSpPr>
          <p:nvPr>
            <p:ph type="subTitle" idx="1"/>
          </p:nvPr>
        </p:nvSpPr>
        <p:spPr/>
        <p:txBody>
          <a:bodyPr/>
          <a:lstStyle/>
          <a:p>
            <a:r>
              <a:rPr lang="en-US" sz="2400" dirty="0"/>
              <a:t>Sandy O’ Brien RN MN CL ACM CDP</a:t>
            </a:r>
          </a:p>
          <a:p>
            <a:r>
              <a:rPr lang="en-US" sz="2400" dirty="0"/>
              <a:t>HARBOR TRANSITIONS LLC </a:t>
            </a:r>
          </a:p>
          <a:p>
            <a:endParaRPr lang="en-US" sz="2400" dirty="0"/>
          </a:p>
        </p:txBody>
      </p:sp>
    </p:spTree>
    <p:extLst>
      <p:ext uri="{BB962C8B-B14F-4D97-AF65-F5344CB8AC3E}">
        <p14:creationId xmlns:p14="http://schemas.microsoft.com/office/powerpoint/2010/main" val="2628617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474141-84DA-44FE-BE1C-F3F2F7802B5A}"/>
              </a:ext>
            </a:extLst>
          </p:cNvPr>
          <p:cNvSpPr>
            <a:spLocks noGrp="1"/>
          </p:cNvSpPr>
          <p:nvPr>
            <p:ph idx="1"/>
          </p:nvPr>
        </p:nvSpPr>
        <p:spPr>
          <a:xfrm>
            <a:off x="838200" y="762000"/>
            <a:ext cx="8188325" cy="5334000"/>
          </a:xfrm>
        </p:spPr>
        <p:txBody>
          <a:bodyPr/>
          <a:lstStyle/>
          <a:p>
            <a:pPr marL="0" indent="0">
              <a:buNone/>
            </a:pPr>
            <a:r>
              <a:rPr lang="en-US" sz="3200" b="1" i="1" dirty="0">
                <a:solidFill>
                  <a:schemeClr val="accent2"/>
                </a:solidFill>
              </a:rPr>
              <a:t>Documents: </a:t>
            </a:r>
          </a:p>
          <a:p>
            <a:endParaRPr lang="en-US" b="1" i="1" dirty="0"/>
          </a:p>
          <a:p>
            <a:r>
              <a:rPr lang="en-US" dirty="0"/>
              <a:t>Address where they are from, contact information, back up numbers. </a:t>
            </a:r>
          </a:p>
          <a:p>
            <a:r>
              <a:rPr lang="en-US" dirty="0"/>
              <a:t>Advanced Directives</a:t>
            </a:r>
          </a:p>
          <a:p>
            <a:r>
              <a:rPr lang="en-US" dirty="0"/>
              <a:t>Medication Lists</a:t>
            </a:r>
          </a:p>
          <a:p>
            <a:r>
              <a:rPr lang="en-US" dirty="0"/>
              <a:t>Care Plan(s) with information regarding likes, dislikes, habits, and other information that might make experience easier for them (i.e. sleeping habits, eating habits, bathroom, fears, triggers)</a:t>
            </a:r>
          </a:p>
          <a:p>
            <a:r>
              <a:rPr lang="en-US" dirty="0"/>
              <a:t>Provider Information and Contact Information</a:t>
            </a:r>
          </a:p>
          <a:p>
            <a:pPr marL="0" indent="0">
              <a:buNone/>
            </a:pPr>
            <a:endParaRPr lang="en-US" dirty="0"/>
          </a:p>
        </p:txBody>
      </p:sp>
    </p:spTree>
    <p:extLst>
      <p:ext uri="{BB962C8B-B14F-4D97-AF65-F5344CB8AC3E}">
        <p14:creationId xmlns:p14="http://schemas.microsoft.com/office/powerpoint/2010/main" val="173767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DE8B7-9026-437B-A948-BCB93CAC4C43}"/>
              </a:ext>
            </a:extLst>
          </p:cNvPr>
          <p:cNvSpPr>
            <a:spLocks noGrp="1"/>
          </p:cNvSpPr>
          <p:nvPr>
            <p:ph type="title"/>
          </p:nvPr>
        </p:nvSpPr>
        <p:spPr>
          <a:xfrm>
            <a:off x="685800" y="533400"/>
            <a:ext cx="8356600" cy="1219200"/>
          </a:xfrm>
        </p:spPr>
        <p:txBody>
          <a:bodyPr/>
          <a:lstStyle/>
          <a:p>
            <a:r>
              <a:rPr lang="en-US" sz="3200" b="1" i="1" dirty="0"/>
              <a:t>Relationship with Outpatient Providers</a:t>
            </a:r>
          </a:p>
        </p:txBody>
      </p:sp>
      <p:sp>
        <p:nvSpPr>
          <p:cNvPr id="3" name="Content Placeholder 2">
            <a:extLst>
              <a:ext uri="{FF2B5EF4-FFF2-40B4-BE49-F238E27FC236}">
                <a16:creationId xmlns:a16="http://schemas.microsoft.com/office/drawing/2014/main" id="{EE4212E6-F0F1-49BD-9E7F-F769A700E7E2}"/>
              </a:ext>
            </a:extLst>
          </p:cNvPr>
          <p:cNvSpPr>
            <a:spLocks noGrp="1"/>
          </p:cNvSpPr>
          <p:nvPr>
            <p:ph idx="1"/>
          </p:nvPr>
        </p:nvSpPr>
        <p:spPr>
          <a:xfrm>
            <a:off x="838200" y="2133600"/>
            <a:ext cx="8188325" cy="3962400"/>
          </a:xfrm>
        </p:spPr>
        <p:txBody>
          <a:bodyPr/>
          <a:lstStyle/>
          <a:p>
            <a:r>
              <a:rPr lang="en-US" dirty="0"/>
              <a:t>Ask about after hour services and how timely they are in responding.</a:t>
            </a:r>
          </a:p>
          <a:p>
            <a:r>
              <a:rPr lang="en-US" dirty="0"/>
              <a:t>Ask about how fast Patient can be seen if concerned.</a:t>
            </a:r>
          </a:p>
          <a:p>
            <a:r>
              <a:rPr lang="en-US" dirty="0"/>
              <a:t>Ask about Urgent Care Options. </a:t>
            </a:r>
          </a:p>
          <a:p>
            <a:r>
              <a:rPr lang="en-US" dirty="0"/>
              <a:t>Ask about possible lab tests for suspected UTIs. Approaches to Pain? Acute/Chronic</a:t>
            </a:r>
          </a:p>
          <a:p>
            <a:r>
              <a:rPr lang="en-US" dirty="0"/>
              <a:t>Ask if they want to know if their patient has been admitted and if they do, be sure to let them know.</a:t>
            </a:r>
          </a:p>
        </p:txBody>
      </p:sp>
    </p:spTree>
    <p:extLst>
      <p:ext uri="{BB962C8B-B14F-4D97-AF65-F5344CB8AC3E}">
        <p14:creationId xmlns:p14="http://schemas.microsoft.com/office/powerpoint/2010/main" val="3508686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8BB27-0A18-4AAF-B291-09407DC0F537}"/>
              </a:ext>
            </a:extLst>
          </p:cNvPr>
          <p:cNvSpPr>
            <a:spLocks noGrp="1"/>
          </p:cNvSpPr>
          <p:nvPr>
            <p:ph type="title"/>
          </p:nvPr>
        </p:nvSpPr>
        <p:spPr/>
        <p:txBody>
          <a:bodyPr>
            <a:normAutofit/>
          </a:bodyPr>
          <a:lstStyle/>
          <a:p>
            <a:r>
              <a:rPr lang="en-US" sz="3200" b="1" i="1" dirty="0">
                <a:solidFill>
                  <a:schemeClr val="accent2"/>
                </a:solidFill>
              </a:rPr>
              <a:t>  Hospital/ED Plan </a:t>
            </a:r>
            <a:br>
              <a:rPr lang="en-US" sz="3200" b="1" i="1" dirty="0">
                <a:solidFill>
                  <a:schemeClr val="accent2"/>
                </a:solidFill>
              </a:rPr>
            </a:br>
            <a:r>
              <a:rPr lang="en-US" sz="3200" b="1" i="1" dirty="0">
                <a:solidFill>
                  <a:schemeClr val="accent2"/>
                </a:solidFill>
              </a:rPr>
              <a:t>                 and Commitments</a:t>
            </a:r>
          </a:p>
        </p:txBody>
      </p:sp>
      <p:sp>
        <p:nvSpPr>
          <p:cNvPr id="3" name="Content Placeholder 2">
            <a:extLst>
              <a:ext uri="{FF2B5EF4-FFF2-40B4-BE49-F238E27FC236}">
                <a16:creationId xmlns:a16="http://schemas.microsoft.com/office/drawing/2014/main" id="{C4DE3940-1508-4253-90FF-15635CD5D444}"/>
              </a:ext>
            </a:extLst>
          </p:cNvPr>
          <p:cNvSpPr>
            <a:spLocks noGrp="1"/>
          </p:cNvSpPr>
          <p:nvPr>
            <p:ph idx="1"/>
          </p:nvPr>
        </p:nvSpPr>
        <p:spPr>
          <a:xfrm>
            <a:off x="1254125" y="2514600"/>
            <a:ext cx="7772400" cy="3581400"/>
          </a:xfrm>
        </p:spPr>
        <p:txBody>
          <a:bodyPr/>
          <a:lstStyle/>
          <a:p>
            <a:r>
              <a:rPr lang="en-US" dirty="0"/>
              <a:t>Who to call, how will call chain work.</a:t>
            </a:r>
          </a:p>
          <a:p>
            <a:r>
              <a:rPr lang="en-US" dirty="0"/>
              <a:t>How to Transport or who will transport.</a:t>
            </a:r>
          </a:p>
          <a:p>
            <a:r>
              <a:rPr lang="en-US" dirty="0"/>
              <a:t>Who will be liaison how will communication be shared.</a:t>
            </a:r>
          </a:p>
          <a:p>
            <a:r>
              <a:rPr lang="en-US" dirty="0"/>
              <a:t>Who will be decision makers.</a:t>
            </a:r>
          </a:p>
          <a:p>
            <a:r>
              <a:rPr lang="en-US" dirty="0"/>
              <a:t>Who will organize visiting and stay with patient if indicated. </a:t>
            </a:r>
          </a:p>
          <a:p>
            <a:r>
              <a:rPr lang="en-US" dirty="0"/>
              <a:t>What will be in patient’s “hospital bag”?</a:t>
            </a:r>
          </a:p>
        </p:txBody>
      </p:sp>
    </p:spTree>
    <p:extLst>
      <p:ext uri="{BB962C8B-B14F-4D97-AF65-F5344CB8AC3E}">
        <p14:creationId xmlns:p14="http://schemas.microsoft.com/office/powerpoint/2010/main" val="545820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3ADBE-B3F7-4FAF-9D64-1C3018F4A2DE}"/>
              </a:ext>
            </a:extLst>
          </p:cNvPr>
          <p:cNvSpPr>
            <a:spLocks noGrp="1"/>
          </p:cNvSpPr>
          <p:nvPr>
            <p:ph type="title"/>
          </p:nvPr>
        </p:nvSpPr>
        <p:spPr/>
        <p:txBody>
          <a:bodyPr/>
          <a:lstStyle/>
          <a:p>
            <a:r>
              <a:rPr lang="en-US" b="1" i="1" dirty="0">
                <a:solidFill>
                  <a:schemeClr val="accent2"/>
                </a:solidFill>
              </a:rPr>
              <a:t>While In Hospital </a:t>
            </a:r>
          </a:p>
        </p:txBody>
      </p:sp>
      <p:sp>
        <p:nvSpPr>
          <p:cNvPr id="3" name="Content Placeholder 2">
            <a:extLst>
              <a:ext uri="{FF2B5EF4-FFF2-40B4-BE49-F238E27FC236}">
                <a16:creationId xmlns:a16="http://schemas.microsoft.com/office/drawing/2014/main" id="{2DE60C89-18EF-442F-B3F4-102A68C239D7}"/>
              </a:ext>
            </a:extLst>
          </p:cNvPr>
          <p:cNvSpPr>
            <a:spLocks noGrp="1"/>
          </p:cNvSpPr>
          <p:nvPr>
            <p:ph idx="1"/>
          </p:nvPr>
        </p:nvSpPr>
        <p:spPr>
          <a:xfrm>
            <a:off x="1254125" y="1447800"/>
            <a:ext cx="7772400" cy="5105400"/>
          </a:xfrm>
        </p:spPr>
        <p:txBody>
          <a:bodyPr/>
          <a:lstStyle/>
          <a:p>
            <a:pPr marL="0" indent="0">
              <a:buNone/>
            </a:pPr>
            <a:r>
              <a:rPr lang="en-US" sz="2800" b="1" i="1" dirty="0"/>
              <a:t>For E.D. – Have a plan </a:t>
            </a:r>
          </a:p>
          <a:p>
            <a:r>
              <a:rPr lang="en-US" sz="2800" dirty="0"/>
              <a:t>Call ahead if possible. Void/Meds before if  appropriate.</a:t>
            </a:r>
          </a:p>
          <a:p>
            <a:r>
              <a:rPr lang="en-US" sz="2800" dirty="0"/>
              <a:t>Make sure you have or send information, and have copies to give to floors. </a:t>
            </a:r>
          </a:p>
          <a:p>
            <a:r>
              <a:rPr lang="en-US" sz="2800" dirty="0"/>
              <a:t>Realize it may be hours of waiting. Provide for comfort and support. (music, headsets, tablets, tactile comfort, read, limit visitors) </a:t>
            </a:r>
          </a:p>
          <a:p>
            <a:r>
              <a:rPr lang="en-US" sz="2800" dirty="0"/>
              <a:t>Ask: Observation versus Inpatient Status?*</a:t>
            </a:r>
          </a:p>
          <a:p>
            <a:pPr marL="0" indent="0">
              <a:buNone/>
            </a:pPr>
            <a:endParaRPr lang="en-US" dirty="0"/>
          </a:p>
        </p:txBody>
      </p:sp>
    </p:spTree>
    <p:extLst>
      <p:ext uri="{BB962C8B-B14F-4D97-AF65-F5344CB8AC3E}">
        <p14:creationId xmlns:p14="http://schemas.microsoft.com/office/powerpoint/2010/main" val="1380983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86B16-382D-4929-9342-75523EAB7B08}"/>
              </a:ext>
            </a:extLst>
          </p:cNvPr>
          <p:cNvSpPr>
            <a:spLocks noGrp="1"/>
          </p:cNvSpPr>
          <p:nvPr>
            <p:ph type="title"/>
          </p:nvPr>
        </p:nvSpPr>
        <p:spPr/>
        <p:txBody>
          <a:bodyPr/>
          <a:lstStyle/>
          <a:p>
            <a:r>
              <a:rPr lang="en-US" b="1" i="1" dirty="0">
                <a:solidFill>
                  <a:schemeClr val="accent2"/>
                </a:solidFill>
              </a:rPr>
              <a:t>While In Hospital (cont.)</a:t>
            </a:r>
          </a:p>
        </p:txBody>
      </p:sp>
      <p:sp>
        <p:nvSpPr>
          <p:cNvPr id="3" name="Content Placeholder 2">
            <a:extLst>
              <a:ext uri="{FF2B5EF4-FFF2-40B4-BE49-F238E27FC236}">
                <a16:creationId xmlns:a16="http://schemas.microsoft.com/office/drawing/2014/main" id="{7ADBFD46-E6D3-4400-ABB8-349AE194F165}"/>
              </a:ext>
            </a:extLst>
          </p:cNvPr>
          <p:cNvSpPr>
            <a:spLocks noGrp="1"/>
          </p:cNvSpPr>
          <p:nvPr>
            <p:ph idx="1"/>
          </p:nvPr>
        </p:nvSpPr>
        <p:spPr>
          <a:xfrm>
            <a:off x="1254125" y="1524000"/>
            <a:ext cx="7772400" cy="4953000"/>
          </a:xfrm>
        </p:spPr>
        <p:txBody>
          <a:bodyPr>
            <a:normAutofit fontScale="92500"/>
          </a:bodyPr>
          <a:lstStyle/>
          <a:p>
            <a:r>
              <a:rPr lang="en-US" sz="2400" dirty="0"/>
              <a:t>While on floor:</a:t>
            </a:r>
          </a:p>
          <a:p>
            <a:r>
              <a:rPr lang="en-US" sz="2400" dirty="0"/>
              <a:t>Follow plan for ED visit, in addition make sure if possible, to have someone with them in the late afternoon to early evening. Be creative with efforts to make the feel safe and comfortable. </a:t>
            </a:r>
          </a:p>
          <a:p>
            <a:r>
              <a:rPr lang="en-US" sz="2400" dirty="0"/>
              <a:t>Make sure the floor(s) have a copy of paperwork and all necessary information including patient specific information for Continuity of Care and Care Planning.  </a:t>
            </a:r>
          </a:p>
          <a:p>
            <a:r>
              <a:rPr lang="en-US" sz="2400" dirty="0"/>
              <a:t>It is OK to advocate and ask questions</a:t>
            </a:r>
          </a:p>
          <a:p>
            <a:r>
              <a:rPr lang="en-US" sz="2400" dirty="0"/>
              <a:t>Ask to be informed of Care Planning</a:t>
            </a:r>
          </a:p>
          <a:p>
            <a:r>
              <a:rPr lang="en-US" sz="2400" dirty="0"/>
              <a:t>Make contact with Care Manager.</a:t>
            </a:r>
          </a:p>
          <a:p>
            <a:r>
              <a:rPr lang="en-US" sz="2400" dirty="0"/>
              <a:t>Advise Care Manager of resources for transportation, etc.</a:t>
            </a:r>
          </a:p>
        </p:txBody>
      </p:sp>
    </p:spTree>
    <p:extLst>
      <p:ext uri="{BB962C8B-B14F-4D97-AF65-F5344CB8AC3E}">
        <p14:creationId xmlns:p14="http://schemas.microsoft.com/office/powerpoint/2010/main" val="1469002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ECDF3-2442-42D7-AE3A-D0FB6D011515}"/>
              </a:ext>
            </a:extLst>
          </p:cNvPr>
          <p:cNvSpPr>
            <a:spLocks noGrp="1"/>
          </p:cNvSpPr>
          <p:nvPr>
            <p:ph type="title"/>
          </p:nvPr>
        </p:nvSpPr>
        <p:spPr/>
        <p:txBody>
          <a:bodyPr/>
          <a:lstStyle/>
          <a:p>
            <a:r>
              <a:rPr lang="en-US" b="1" i="1" dirty="0">
                <a:solidFill>
                  <a:schemeClr val="accent2"/>
                </a:solidFill>
              </a:rPr>
              <a:t> Components </a:t>
            </a:r>
          </a:p>
        </p:txBody>
      </p:sp>
      <p:graphicFrame>
        <p:nvGraphicFramePr>
          <p:cNvPr id="4" name="Content Placeholder 3">
            <a:extLst>
              <a:ext uri="{FF2B5EF4-FFF2-40B4-BE49-F238E27FC236}">
                <a16:creationId xmlns:a16="http://schemas.microsoft.com/office/drawing/2014/main" id="{2F187556-2CB4-44EA-978B-6DD03A67FC3E}"/>
              </a:ext>
            </a:extLst>
          </p:cNvPr>
          <p:cNvGraphicFramePr>
            <a:graphicFrameLocks noGrp="1"/>
          </p:cNvGraphicFramePr>
          <p:nvPr>
            <p:ph idx="1"/>
            <p:extLst>
              <p:ext uri="{D42A27DB-BD31-4B8C-83A1-F6EECF244321}">
                <p14:modId xmlns:p14="http://schemas.microsoft.com/office/powerpoint/2010/main" val="617617340"/>
              </p:ext>
            </p:extLst>
          </p:nvPr>
        </p:nvGraphicFramePr>
        <p:xfrm>
          <a:off x="1066800" y="29817"/>
          <a:ext cx="7508875"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7649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102C-605E-4229-95D3-C016C45C6627}"/>
              </a:ext>
            </a:extLst>
          </p:cNvPr>
          <p:cNvSpPr>
            <a:spLocks noGrp="1"/>
          </p:cNvSpPr>
          <p:nvPr>
            <p:ph type="title"/>
          </p:nvPr>
        </p:nvSpPr>
        <p:spPr/>
        <p:txBody>
          <a:bodyPr/>
          <a:lstStyle/>
          <a:p>
            <a:r>
              <a:rPr lang="en-US" b="1" i="1" dirty="0">
                <a:solidFill>
                  <a:schemeClr val="accent2"/>
                </a:solidFill>
              </a:rPr>
              <a:t>Care (Case) Managers </a:t>
            </a:r>
          </a:p>
        </p:txBody>
      </p:sp>
      <p:sp>
        <p:nvSpPr>
          <p:cNvPr id="3" name="Content Placeholder 2">
            <a:extLst>
              <a:ext uri="{FF2B5EF4-FFF2-40B4-BE49-F238E27FC236}">
                <a16:creationId xmlns:a16="http://schemas.microsoft.com/office/drawing/2014/main" id="{45DF9D5E-68B5-47FC-A6A7-B83280DBC128}"/>
              </a:ext>
            </a:extLst>
          </p:cNvPr>
          <p:cNvSpPr>
            <a:spLocks noGrp="1"/>
          </p:cNvSpPr>
          <p:nvPr>
            <p:ph idx="1"/>
          </p:nvPr>
        </p:nvSpPr>
        <p:spPr/>
        <p:txBody>
          <a:bodyPr/>
          <a:lstStyle/>
          <a:p>
            <a:pPr marL="0" indent="0">
              <a:buNone/>
            </a:pPr>
            <a:r>
              <a:rPr lang="en-US" dirty="0"/>
              <a:t>Role of Care Manager, </a:t>
            </a:r>
            <a:r>
              <a:rPr lang="en-US"/>
              <a:t>Social Worker </a:t>
            </a:r>
            <a:r>
              <a:rPr lang="en-US" dirty="0"/>
              <a:t>or RN</a:t>
            </a:r>
          </a:p>
          <a:p>
            <a:r>
              <a:rPr lang="en-US" dirty="0"/>
              <a:t>Assess for Needs, Status, Resources</a:t>
            </a:r>
          </a:p>
          <a:p>
            <a:r>
              <a:rPr lang="en-US" dirty="0"/>
              <a:t>Coordinate, Communicate and Plan</a:t>
            </a:r>
          </a:p>
          <a:p>
            <a:r>
              <a:rPr lang="en-US" dirty="0"/>
              <a:t>Orchestrate and Organize Discharges</a:t>
            </a:r>
          </a:p>
          <a:p>
            <a:r>
              <a:rPr lang="en-US" dirty="0"/>
              <a:t>Support and Educate</a:t>
            </a:r>
          </a:p>
          <a:p>
            <a:r>
              <a:rPr lang="en-US" dirty="0"/>
              <a:t>Resource Management</a:t>
            </a:r>
          </a:p>
          <a:p>
            <a:pPr marL="0" indent="0">
              <a:buNone/>
            </a:pPr>
            <a:r>
              <a:rPr lang="en-US" dirty="0"/>
              <a:t>How you can best collaborate/communicate?</a:t>
            </a:r>
          </a:p>
          <a:p>
            <a:pPr marL="0" indent="0">
              <a:buNone/>
            </a:pPr>
            <a:r>
              <a:rPr lang="en-US" dirty="0"/>
              <a:t>	</a:t>
            </a:r>
          </a:p>
          <a:p>
            <a:endParaRPr lang="en-US" dirty="0"/>
          </a:p>
        </p:txBody>
      </p:sp>
    </p:spTree>
    <p:extLst>
      <p:ext uri="{BB962C8B-B14F-4D97-AF65-F5344CB8AC3E}">
        <p14:creationId xmlns:p14="http://schemas.microsoft.com/office/powerpoint/2010/main" val="4025909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30809-81FE-4294-A5C5-5C7D87B4A497}"/>
              </a:ext>
            </a:extLst>
          </p:cNvPr>
          <p:cNvSpPr>
            <a:spLocks noGrp="1"/>
          </p:cNvSpPr>
          <p:nvPr>
            <p:ph type="title"/>
          </p:nvPr>
        </p:nvSpPr>
        <p:spPr>
          <a:xfrm>
            <a:off x="1270000" y="152400"/>
            <a:ext cx="7772400" cy="914400"/>
          </a:xfrm>
        </p:spPr>
        <p:txBody>
          <a:bodyPr/>
          <a:lstStyle/>
          <a:p>
            <a:r>
              <a:rPr lang="en-US" b="1" i="1" dirty="0">
                <a:solidFill>
                  <a:schemeClr val="accent2"/>
                </a:solidFill>
              </a:rPr>
              <a:t>Post Hospital</a:t>
            </a:r>
          </a:p>
        </p:txBody>
      </p:sp>
      <p:sp>
        <p:nvSpPr>
          <p:cNvPr id="3" name="Content Placeholder 2">
            <a:extLst>
              <a:ext uri="{FF2B5EF4-FFF2-40B4-BE49-F238E27FC236}">
                <a16:creationId xmlns:a16="http://schemas.microsoft.com/office/drawing/2014/main" id="{E8B378D0-B150-4FD7-8EA0-3247F9FABE78}"/>
              </a:ext>
            </a:extLst>
          </p:cNvPr>
          <p:cNvSpPr>
            <a:spLocks noGrp="1"/>
          </p:cNvSpPr>
          <p:nvPr>
            <p:ph idx="1"/>
          </p:nvPr>
        </p:nvSpPr>
        <p:spPr>
          <a:xfrm>
            <a:off x="1254125" y="914400"/>
            <a:ext cx="7772400" cy="5181600"/>
          </a:xfrm>
        </p:spPr>
        <p:txBody>
          <a:bodyPr>
            <a:normAutofit fontScale="92500"/>
          </a:bodyPr>
          <a:lstStyle/>
          <a:p>
            <a:r>
              <a:rPr lang="en-US" sz="2400" dirty="0"/>
              <a:t>Closely review the medication instructions and list. </a:t>
            </a:r>
          </a:p>
          <a:p>
            <a:r>
              <a:rPr lang="en-US" sz="2400" dirty="0"/>
              <a:t>Be sure to coordinate follow-up instructions as directed</a:t>
            </a:r>
          </a:p>
          <a:p>
            <a:r>
              <a:rPr lang="en-US" sz="2400" dirty="0"/>
              <a:t>Monitor for signs of worsening, lack of improvement or other problems. </a:t>
            </a:r>
          </a:p>
          <a:p>
            <a:r>
              <a:rPr lang="en-US" sz="2400" dirty="0"/>
              <a:t>Be extra careful of the potential for falls and injury.  They may have become deconditioned, have medication reactions, have some hydration issues, lack of sleep or other problems.</a:t>
            </a:r>
          </a:p>
          <a:p>
            <a:r>
              <a:rPr lang="en-US" sz="2400" dirty="0"/>
              <a:t>Contact the Primary Care Provider to let them know the patient has returned or has gone to Post Acute Care for continued services. </a:t>
            </a:r>
          </a:p>
          <a:p>
            <a:r>
              <a:rPr lang="en-US" sz="2400" dirty="0"/>
              <a:t>Communicate and use same interventions with the Post Acute Care Facility that you did while in the hospital.  </a:t>
            </a:r>
          </a:p>
        </p:txBody>
      </p:sp>
    </p:spTree>
    <p:extLst>
      <p:ext uri="{BB962C8B-B14F-4D97-AF65-F5344CB8AC3E}">
        <p14:creationId xmlns:p14="http://schemas.microsoft.com/office/powerpoint/2010/main" val="3217942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E1D4B-5213-4C86-9E16-0CB9489EB0E7}"/>
              </a:ext>
            </a:extLst>
          </p:cNvPr>
          <p:cNvSpPr>
            <a:spLocks noGrp="1"/>
          </p:cNvSpPr>
          <p:nvPr>
            <p:ph type="title"/>
          </p:nvPr>
        </p:nvSpPr>
        <p:spPr>
          <a:xfrm>
            <a:off x="533400" y="152400"/>
            <a:ext cx="8509000" cy="1219200"/>
          </a:xfrm>
        </p:spPr>
        <p:txBody>
          <a:bodyPr/>
          <a:lstStyle/>
          <a:p>
            <a:r>
              <a:rPr lang="en-US" sz="3600" b="1" i="1" dirty="0">
                <a:solidFill>
                  <a:schemeClr val="accent2"/>
                </a:solidFill>
              </a:rPr>
              <a:t>Role of RN Coach/Consultant</a:t>
            </a:r>
          </a:p>
        </p:txBody>
      </p:sp>
      <p:sp>
        <p:nvSpPr>
          <p:cNvPr id="3" name="Content Placeholder 2">
            <a:extLst>
              <a:ext uri="{FF2B5EF4-FFF2-40B4-BE49-F238E27FC236}">
                <a16:creationId xmlns:a16="http://schemas.microsoft.com/office/drawing/2014/main" id="{EDD53A49-8E5C-4E75-AA1F-4993705404C7}"/>
              </a:ext>
            </a:extLst>
          </p:cNvPr>
          <p:cNvSpPr>
            <a:spLocks noGrp="1"/>
          </p:cNvSpPr>
          <p:nvPr>
            <p:ph idx="1"/>
          </p:nvPr>
        </p:nvSpPr>
        <p:spPr>
          <a:xfrm>
            <a:off x="533400" y="1371600"/>
            <a:ext cx="8229600" cy="4800600"/>
          </a:xfrm>
        </p:spPr>
        <p:txBody>
          <a:bodyPr>
            <a:normAutofit fontScale="92500"/>
          </a:bodyPr>
          <a:lstStyle/>
          <a:p>
            <a:r>
              <a:rPr lang="en-US" sz="2400" b="1" i="1" dirty="0"/>
              <a:t>Certified Care Managers </a:t>
            </a:r>
            <a:r>
              <a:rPr lang="en-US" sz="2400" dirty="0"/>
              <a:t>specialize in the needs of the Aging Population at Home and as they go through Transitional Experiences. </a:t>
            </a:r>
          </a:p>
          <a:p>
            <a:r>
              <a:rPr lang="en-US" sz="2400" b="1" i="1" dirty="0"/>
              <a:t>Provide</a:t>
            </a:r>
            <a:r>
              <a:rPr lang="en-US" sz="2400" i="1" dirty="0"/>
              <a:t> </a:t>
            </a:r>
            <a:r>
              <a:rPr lang="en-US" sz="2400" dirty="0"/>
              <a:t>In-home or On-site Comprehensive Assessments. </a:t>
            </a:r>
          </a:p>
          <a:p>
            <a:r>
              <a:rPr lang="en-US" sz="2400" b="1" i="1" dirty="0"/>
              <a:t>Develop</a:t>
            </a:r>
            <a:r>
              <a:rPr lang="en-US" sz="2400" dirty="0"/>
              <a:t> Individualized Care Plans.</a:t>
            </a:r>
          </a:p>
          <a:p>
            <a:r>
              <a:rPr lang="en-US" sz="2400" b="1" i="1" dirty="0"/>
              <a:t>Monitor</a:t>
            </a:r>
            <a:r>
              <a:rPr lang="en-US" sz="2400" dirty="0"/>
              <a:t> for Health Care Needs and Educate.</a:t>
            </a:r>
          </a:p>
          <a:p>
            <a:r>
              <a:rPr lang="en-US" sz="2400" b="1" i="1" dirty="0"/>
              <a:t>Coordinate and Communicate </a:t>
            </a:r>
            <a:r>
              <a:rPr lang="en-US" sz="2400" dirty="0"/>
              <a:t>with Family and Friends as desired and indicated. </a:t>
            </a:r>
          </a:p>
          <a:p>
            <a:r>
              <a:rPr lang="en-US" sz="2400" b="1" i="1" dirty="0"/>
              <a:t>Act as Liaison </a:t>
            </a:r>
            <a:r>
              <a:rPr lang="en-US" sz="2400" dirty="0"/>
              <a:t>with Health and Service Providers. </a:t>
            </a:r>
          </a:p>
          <a:p>
            <a:r>
              <a:rPr lang="en-US" sz="2400" b="1" i="1" dirty="0"/>
              <a:t>Provide Advocacy</a:t>
            </a:r>
            <a:r>
              <a:rPr lang="en-US" sz="2400" b="1" dirty="0"/>
              <a:t> </a:t>
            </a:r>
            <a:r>
              <a:rPr lang="en-US" sz="2400" dirty="0"/>
              <a:t>in conjunction with Client desires</a:t>
            </a:r>
            <a:r>
              <a:rPr lang="en-US" sz="2800" dirty="0"/>
              <a:t> </a:t>
            </a:r>
            <a:r>
              <a:rPr lang="en-US" sz="2400" dirty="0"/>
              <a:t>and best interest.</a:t>
            </a:r>
          </a:p>
          <a:p>
            <a:endParaRPr lang="en-US" dirty="0"/>
          </a:p>
        </p:txBody>
      </p:sp>
    </p:spTree>
    <p:extLst>
      <p:ext uri="{BB962C8B-B14F-4D97-AF65-F5344CB8AC3E}">
        <p14:creationId xmlns:p14="http://schemas.microsoft.com/office/powerpoint/2010/main" val="722096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E9B5E-6859-44F2-A617-B95D14118D01}"/>
              </a:ext>
            </a:extLst>
          </p:cNvPr>
          <p:cNvSpPr>
            <a:spLocks noGrp="1"/>
          </p:cNvSpPr>
          <p:nvPr>
            <p:ph type="title"/>
          </p:nvPr>
        </p:nvSpPr>
        <p:spPr>
          <a:xfrm>
            <a:off x="990600" y="1429927"/>
            <a:ext cx="8153400" cy="350483"/>
          </a:xfrm>
        </p:spPr>
        <p:txBody>
          <a:bodyPr>
            <a:normAutofit fontScale="90000"/>
          </a:bodyPr>
          <a:lstStyle/>
          <a:p>
            <a:r>
              <a:rPr lang="en-US" sz="2800" dirty="0"/>
              <a:t>                          Thank you</a:t>
            </a:r>
          </a:p>
        </p:txBody>
      </p:sp>
      <p:sp>
        <p:nvSpPr>
          <p:cNvPr id="3" name="Content Placeholder 2">
            <a:extLst>
              <a:ext uri="{FF2B5EF4-FFF2-40B4-BE49-F238E27FC236}">
                <a16:creationId xmlns:a16="http://schemas.microsoft.com/office/drawing/2014/main" id="{190F74E0-6DE5-4989-BF78-074F6EA246AB}"/>
              </a:ext>
            </a:extLst>
          </p:cNvPr>
          <p:cNvSpPr>
            <a:spLocks noGrp="1"/>
          </p:cNvSpPr>
          <p:nvPr>
            <p:ph idx="1"/>
          </p:nvPr>
        </p:nvSpPr>
        <p:spPr>
          <a:xfrm>
            <a:off x="685800" y="1943100"/>
            <a:ext cx="7086600" cy="5143500"/>
          </a:xfrm>
        </p:spPr>
        <p:txBody>
          <a:bodyPr>
            <a:normAutofit fontScale="62500" lnSpcReduction="20000"/>
          </a:bodyPr>
          <a:lstStyle/>
          <a:p>
            <a:pPr marL="0" indent="0" algn="ctr">
              <a:buNone/>
            </a:pPr>
            <a:r>
              <a:rPr lang="en-US" sz="2400" dirty="0"/>
              <a:t>Sandy O’Brien RN MN Consultant </a:t>
            </a:r>
          </a:p>
          <a:p>
            <a:pPr marL="0" indent="0" algn="ctr">
              <a:buNone/>
            </a:pPr>
            <a:r>
              <a:rPr lang="en-US" sz="2400" dirty="0"/>
              <a:t>  Certified Case Manager (ACM)</a:t>
            </a:r>
          </a:p>
          <a:p>
            <a:pPr marL="0" indent="0" algn="ctr">
              <a:buNone/>
            </a:pPr>
            <a:r>
              <a:rPr lang="en-US" sz="2400" dirty="0"/>
              <a:t>    Certified Dementia Practitioner (CDP)</a:t>
            </a:r>
          </a:p>
          <a:p>
            <a:pPr marL="0" indent="0" algn="ctr">
              <a:buNone/>
            </a:pPr>
            <a:r>
              <a:rPr lang="en-US" sz="2400" dirty="0"/>
              <a:t>Certified Alzheimer’s Disease and Dementia Trainer (CADDT)</a:t>
            </a:r>
          </a:p>
          <a:p>
            <a:pPr marL="0" indent="0" algn="ctr">
              <a:buNone/>
            </a:pPr>
            <a:r>
              <a:rPr lang="en-US" sz="2400" dirty="0"/>
              <a:t>WA State Certified Counselor (CL)</a:t>
            </a:r>
          </a:p>
          <a:p>
            <a:pPr marL="0" indent="0" algn="ctr">
              <a:buNone/>
            </a:pPr>
            <a:r>
              <a:rPr lang="en-US" sz="2400" dirty="0"/>
              <a:t>Certified Professional Coach (CPC)</a:t>
            </a:r>
          </a:p>
          <a:p>
            <a:pPr marL="0" indent="0" algn="ctr">
              <a:buNone/>
            </a:pPr>
            <a:endParaRPr lang="en-US" sz="2400" dirty="0"/>
          </a:p>
          <a:p>
            <a:pPr marL="0" indent="0" algn="ctr">
              <a:buNone/>
            </a:pPr>
            <a:r>
              <a:rPr lang="en-US" sz="2700" dirty="0">
                <a:hlinkClick r:id="rId2"/>
              </a:rPr>
              <a:t>sandy@harbortransitions.com</a:t>
            </a:r>
            <a:endParaRPr lang="en-US" sz="2700" dirty="0"/>
          </a:p>
          <a:p>
            <a:pPr marL="0" indent="0" algn="ctr">
              <a:buNone/>
            </a:pPr>
            <a:r>
              <a:rPr lang="en-US" sz="2700" dirty="0">
                <a:hlinkClick r:id="rId3"/>
              </a:rPr>
              <a:t>www.harbortransitions.com</a:t>
            </a:r>
            <a:endParaRPr lang="en-US" sz="2700" dirty="0"/>
          </a:p>
          <a:p>
            <a:pPr marL="0" indent="0" algn="ctr">
              <a:buNone/>
            </a:pPr>
            <a:r>
              <a:rPr lang="en-US" sz="2700" dirty="0"/>
              <a:t>253-442-9242</a:t>
            </a:r>
          </a:p>
          <a:p>
            <a:pPr marL="0" indent="0" algn="ctr">
              <a:buNone/>
            </a:pPr>
            <a:endParaRPr lang="en-US" sz="2400" dirty="0"/>
          </a:p>
          <a:p>
            <a:pPr marL="0" indent="0" algn="ctr">
              <a:buNone/>
            </a:pPr>
            <a:endParaRPr lang="en-US" sz="2400" dirty="0"/>
          </a:p>
          <a:p>
            <a:pPr marL="0" indent="0" algn="ctr">
              <a:buNone/>
            </a:pPr>
            <a:endParaRPr lang="en-US" dirty="0"/>
          </a:p>
          <a:p>
            <a:pPr marL="0" indent="0">
              <a:buNone/>
            </a:pPr>
            <a:endParaRPr lang="en-US" dirty="0"/>
          </a:p>
          <a:p>
            <a:pPr marL="0" indent="0">
              <a:buNone/>
            </a:pPr>
            <a:endParaRPr lang="en-US" dirty="0"/>
          </a:p>
          <a:p>
            <a:pPr marL="0" indent="0">
              <a:buNone/>
            </a:pPr>
            <a:r>
              <a:rPr lang="en-US" dirty="0"/>
              <a:t>       </a:t>
            </a:r>
          </a:p>
        </p:txBody>
      </p:sp>
      <p:pic>
        <p:nvPicPr>
          <p:cNvPr id="4" name="Picture 3">
            <a:extLst>
              <a:ext uri="{FF2B5EF4-FFF2-40B4-BE49-F238E27FC236}">
                <a16:creationId xmlns:a16="http://schemas.microsoft.com/office/drawing/2014/main" id="{1EE52128-0D61-4E71-8F3F-2216AB970D3E}"/>
              </a:ext>
            </a:extLst>
          </p:cNvPr>
          <p:cNvPicPr>
            <a:picLocks noChangeAspect="1"/>
          </p:cNvPicPr>
          <p:nvPr/>
        </p:nvPicPr>
        <p:blipFill>
          <a:blip r:embed="rId4"/>
          <a:stretch>
            <a:fillRect/>
          </a:stretch>
        </p:blipFill>
        <p:spPr>
          <a:xfrm>
            <a:off x="1094419" y="478787"/>
            <a:ext cx="5816600" cy="762000"/>
          </a:xfrm>
          <a:prstGeom prst="rect">
            <a:avLst/>
          </a:prstGeom>
        </p:spPr>
      </p:pic>
      <p:sp>
        <p:nvSpPr>
          <p:cNvPr id="5" name="TextBox 4">
            <a:extLst>
              <a:ext uri="{FF2B5EF4-FFF2-40B4-BE49-F238E27FC236}">
                <a16:creationId xmlns:a16="http://schemas.microsoft.com/office/drawing/2014/main" id="{DBD81CCE-7127-4F0D-9094-6CA745EFFBE7}"/>
              </a:ext>
            </a:extLst>
          </p:cNvPr>
          <p:cNvSpPr txBox="1"/>
          <p:nvPr/>
        </p:nvSpPr>
        <p:spPr>
          <a:xfrm>
            <a:off x="6911019" y="478787"/>
            <a:ext cx="381000" cy="830997"/>
          </a:xfrm>
          <a:prstGeom prst="rect">
            <a:avLst/>
          </a:prstGeom>
          <a:noFill/>
        </p:spPr>
        <p:txBody>
          <a:bodyPr wrap="square" rtlCol="0">
            <a:spAutoFit/>
          </a:bodyPr>
          <a:lstStyle/>
          <a:p>
            <a:r>
              <a:rPr lang="en-US" sz="1600" b="1" dirty="0"/>
              <a:t>LLC</a:t>
            </a:r>
          </a:p>
        </p:txBody>
      </p:sp>
    </p:spTree>
    <p:extLst>
      <p:ext uri="{BB962C8B-B14F-4D97-AF65-F5344CB8AC3E}">
        <p14:creationId xmlns:p14="http://schemas.microsoft.com/office/powerpoint/2010/main" val="1273218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96E86-B0BE-4567-814A-473B036F2B59}"/>
              </a:ext>
            </a:extLst>
          </p:cNvPr>
          <p:cNvSpPr>
            <a:spLocks noGrp="1"/>
          </p:cNvSpPr>
          <p:nvPr>
            <p:ph type="title"/>
          </p:nvPr>
        </p:nvSpPr>
        <p:spPr/>
        <p:txBody>
          <a:bodyPr/>
          <a:lstStyle/>
          <a:p>
            <a:r>
              <a:rPr lang="en-US" b="1" dirty="0">
                <a:solidFill>
                  <a:schemeClr val="accent2"/>
                </a:solidFill>
              </a:rPr>
              <a:t>Disclaimer </a:t>
            </a:r>
          </a:p>
        </p:txBody>
      </p:sp>
      <p:sp>
        <p:nvSpPr>
          <p:cNvPr id="3" name="Content Placeholder 2">
            <a:extLst>
              <a:ext uri="{FF2B5EF4-FFF2-40B4-BE49-F238E27FC236}">
                <a16:creationId xmlns:a16="http://schemas.microsoft.com/office/drawing/2014/main" id="{C52D223C-8E2F-4CE7-A7C6-19F02998E357}"/>
              </a:ext>
            </a:extLst>
          </p:cNvPr>
          <p:cNvSpPr>
            <a:spLocks noGrp="1"/>
          </p:cNvSpPr>
          <p:nvPr>
            <p:ph idx="1"/>
          </p:nvPr>
        </p:nvSpPr>
        <p:spPr/>
        <p:txBody>
          <a:bodyPr/>
          <a:lstStyle/>
          <a:p>
            <a:r>
              <a:rPr lang="en-US" dirty="0"/>
              <a:t>Please note I am providing this information based upon general information, research, education and experience. </a:t>
            </a:r>
          </a:p>
          <a:p>
            <a:r>
              <a:rPr lang="en-US" dirty="0"/>
              <a:t>I am not here to represent any hospital system or managed care affiliation. </a:t>
            </a:r>
          </a:p>
          <a:p>
            <a:r>
              <a:rPr lang="en-US" dirty="0"/>
              <a:t>I am here as the Owner and Provider for Harbor Transitions LLC. </a:t>
            </a:r>
          </a:p>
        </p:txBody>
      </p:sp>
    </p:spTree>
    <p:extLst>
      <p:ext uri="{BB962C8B-B14F-4D97-AF65-F5344CB8AC3E}">
        <p14:creationId xmlns:p14="http://schemas.microsoft.com/office/powerpoint/2010/main" val="84610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05459-EAE0-40B7-B7DC-E928A6CF3751}"/>
              </a:ext>
            </a:extLst>
          </p:cNvPr>
          <p:cNvSpPr>
            <a:spLocks noGrp="1"/>
          </p:cNvSpPr>
          <p:nvPr>
            <p:ph type="title"/>
          </p:nvPr>
        </p:nvSpPr>
        <p:spPr/>
        <p:txBody>
          <a:bodyPr/>
          <a:lstStyle/>
          <a:p>
            <a:r>
              <a:rPr lang="en-US" b="1" dirty="0">
                <a:solidFill>
                  <a:schemeClr val="accent2"/>
                </a:solidFill>
              </a:rPr>
              <a:t>Transitions</a:t>
            </a:r>
          </a:p>
        </p:txBody>
      </p:sp>
      <p:sp>
        <p:nvSpPr>
          <p:cNvPr id="3" name="Content Placeholder 2">
            <a:extLst>
              <a:ext uri="{FF2B5EF4-FFF2-40B4-BE49-F238E27FC236}">
                <a16:creationId xmlns:a16="http://schemas.microsoft.com/office/drawing/2014/main" id="{9F7E1AFB-DF8A-4208-93A0-440A6E7E75D2}"/>
              </a:ext>
            </a:extLst>
          </p:cNvPr>
          <p:cNvSpPr>
            <a:spLocks noGrp="1"/>
          </p:cNvSpPr>
          <p:nvPr>
            <p:ph idx="1"/>
          </p:nvPr>
        </p:nvSpPr>
        <p:spPr/>
        <p:txBody>
          <a:bodyPr/>
          <a:lstStyle/>
          <a:p>
            <a:r>
              <a:rPr lang="en-US" b="1" dirty="0"/>
              <a:t>Transition of Care</a:t>
            </a:r>
            <a:r>
              <a:rPr lang="en-US" dirty="0"/>
              <a:t> – The movement of a patient from one setting of </a:t>
            </a:r>
            <a:r>
              <a:rPr lang="en-US" b="1" dirty="0"/>
              <a:t>care</a:t>
            </a:r>
            <a:r>
              <a:rPr lang="en-US" dirty="0"/>
              <a:t> (hospital, ambulatory primary </a:t>
            </a:r>
            <a:r>
              <a:rPr lang="en-US" b="1" dirty="0"/>
              <a:t>care </a:t>
            </a:r>
            <a:r>
              <a:rPr lang="en-US" dirty="0"/>
              <a:t>practice, ambulatory specialty </a:t>
            </a:r>
            <a:r>
              <a:rPr lang="en-US" b="1" dirty="0"/>
              <a:t>care</a:t>
            </a:r>
            <a:r>
              <a:rPr lang="en-US" dirty="0"/>
              <a:t> practice, long-term </a:t>
            </a:r>
            <a:r>
              <a:rPr lang="en-US" b="1" dirty="0"/>
              <a:t>care</a:t>
            </a:r>
            <a:r>
              <a:rPr lang="en-US" dirty="0"/>
              <a:t>, home health, rehabilitation facility, one different living environment) to another.</a:t>
            </a:r>
          </a:p>
          <a:p>
            <a:r>
              <a:rPr lang="en-US" dirty="0"/>
              <a:t>(</a:t>
            </a:r>
            <a:r>
              <a:rPr lang="en-US" sz="2400" dirty="0"/>
              <a:t>Care Management Description</a:t>
            </a:r>
            <a:r>
              <a:rPr lang="en-US" dirty="0"/>
              <a:t>)</a:t>
            </a:r>
          </a:p>
        </p:txBody>
      </p:sp>
    </p:spTree>
    <p:extLst>
      <p:ext uri="{BB962C8B-B14F-4D97-AF65-F5344CB8AC3E}">
        <p14:creationId xmlns:p14="http://schemas.microsoft.com/office/powerpoint/2010/main" val="1190094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EABE9-3C5F-4E71-A6BC-C82CBB087A1C}"/>
              </a:ext>
            </a:extLst>
          </p:cNvPr>
          <p:cNvSpPr>
            <a:spLocks noGrp="1"/>
          </p:cNvSpPr>
          <p:nvPr>
            <p:ph type="title"/>
          </p:nvPr>
        </p:nvSpPr>
        <p:spPr>
          <a:xfrm>
            <a:off x="683076" y="449626"/>
            <a:ext cx="5924550" cy="565150"/>
          </a:xfrm>
        </p:spPr>
        <p:txBody>
          <a:bodyPr/>
          <a:lstStyle/>
          <a:p>
            <a:r>
              <a:rPr lang="en-US" dirty="0"/>
              <a:t>.</a:t>
            </a:r>
          </a:p>
        </p:txBody>
      </p:sp>
      <p:pic>
        <p:nvPicPr>
          <p:cNvPr id="10" name="Content Placeholder 9">
            <a:extLst>
              <a:ext uri="{FF2B5EF4-FFF2-40B4-BE49-F238E27FC236}">
                <a16:creationId xmlns:a16="http://schemas.microsoft.com/office/drawing/2014/main" id="{7AD22488-AC74-4D19-AC85-FBAE6B49FBB3}"/>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366881" y="698995"/>
            <a:ext cx="2286000" cy="1895475"/>
          </a:xfrm>
        </p:spPr>
      </p:pic>
      <p:pic>
        <p:nvPicPr>
          <p:cNvPr id="13" name="Picture 12">
            <a:extLst>
              <a:ext uri="{FF2B5EF4-FFF2-40B4-BE49-F238E27FC236}">
                <a16:creationId xmlns:a16="http://schemas.microsoft.com/office/drawing/2014/main" id="{8D4C5F35-4970-499F-87D5-502434AB1A20}"/>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654366" y="4297374"/>
            <a:ext cx="2057400" cy="2327253"/>
          </a:xfrm>
          <a:prstGeom prst="rect">
            <a:avLst/>
          </a:prstGeom>
        </p:spPr>
      </p:pic>
      <p:pic>
        <p:nvPicPr>
          <p:cNvPr id="16" name="Picture 15">
            <a:extLst>
              <a:ext uri="{FF2B5EF4-FFF2-40B4-BE49-F238E27FC236}">
                <a16:creationId xmlns:a16="http://schemas.microsoft.com/office/drawing/2014/main" id="{E16F5BF3-7882-418A-B7B0-891C1EB19B64}"/>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1395166" y="2553432"/>
            <a:ext cx="2286000" cy="1709736"/>
          </a:xfrm>
          <a:prstGeom prst="rect">
            <a:avLst/>
          </a:prstGeom>
        </p:spPr>
      </p:pic>
      <p:pic>
        <p:nvPicPr>
          <p:cNvPr id="19" name="Picture 18">
            <a:extLst>
              <a:ext uri="{FF2B5EF4-FFF2-40B4-BE49-F238E27FC236}">
                <a16:creationId xmlns:a16="http://schemas.microsoft.com/office/drawing/2014/main" id="{C3FD62BD-350C-454D-B625-A10F6491C23A}"/>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5407467" y="3020536"/>
            <a:ext cx="2670862" cy="3143250"/>
          </a:xfrm>
          <a:prstGeom prst="rect">
            <a:avLst/>
          </a:prstGeom>
        </p:spPr>
      </p:pic>
      <p:pic>
        <p:nvPicPr>
          <p:cNvPr id="26" name="Picture 25">
            <a:extLst>
              <a:ext uri="{FF2B5EF4-FFF2-40B4-BE49-F238E27FC236}">
                <a16:creationId xmlns:a16="http://schemas.microsoft.com/office/drawing/2014/main" id="{82F5F14E-0B8D-4462-92D0-EA686654C71D}"/>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362904" y="79337"/>
            <a:ext cx="2670862" cy="2941199"/>
          </a:xfrm>
          <a:prstGeom prst="rect">
            <a:avLst/>
          </a:prstGeom>
        </p:spPr>
      </p:pic>
      <p:sp>
        <p:nvSpPr>
          <p:cNvPr id="29" name="Arrow: Left-Right 28">
            <a:extLst>
              <a:ext uri="{FF2B5EF4-FFF2-40B4-BE49-F238E27FC236}">
                <a16:creationId xmlns:a16="http://schemas.microsoft.com/office/drawing/2014/main" id="{99B9C2EB-481C-445A-B173-81894AADEE8C}"/>
              </a:ext>
            </a:extLst>
          </p:cNvPr>
          <p:cNvSpPr/>
          <p:nvPr/>
        </p:nvSpPr>
        <p:spPr bwMode="auto">
          <a:xfrm>
            <a:off x="3839019" y="1417293"/>
            <a:ext cx="1216152" cy="484632"/>
          </a:xfrm>
          <a:prstGeom prst="lef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sp>
        <p:nvSpPr>
          <p:cNvPr id="30" name="Arrow: Down 29">
            <a:extLst>
              <a:ext uri="{FF2B5EF4-FFF2-40B4-BE49-F238E27FC236}">
                <a16:creationId xmlns:a16="http://schemas.microsoft.com/office/drawing/2014/main" id="{056CFBC6-C8D4-490B-BCE4-17F6A37AC14A}"/>
              </a:ext>
            </a:extLst>
          </p:cNvPr>
          <p:cNvSpPr/>
          <p:nvPr/>
        </p:nvSpPr>
        <p:spPr bwMode="auto">
          <a:xfrm>
            <a:off x="7019945" y="2165445"/>
            <a:ext cx="484632" cy="858050"/>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sp>
        <p:nvSpPr>
          <p:cNvPr id="31" name="Arrow: Left 30">
            <a:extLst>
              <a:ext uri="{FF2B5EF4-FFF2-40B4-BE49-F238E27FC236}">
                <a16:creationId xmlns:a16="http://schemas.microsoft.com/office/drawing/2014/main" id="{71771206-10DB-4B51-8B53-59DFEA8218A6}"/>
              </a:ext>
            </a:extLst>
          </p:cNvPr>
          <p:cNvSpPr/>
          <p:nvPr/>
        </p:nvSpPr>
        <p:spPr bwMode="auto">
          <a:xfrm>
            <a:off x="3857207" y="5638181"/>
            <a:ext cx="1550260" cy="484632"/>
          </a:xfrm>
          <a:prstGeom prst="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sp>
        <p:nvSpPr>
          <p:cNvPr id="32" name="Arrow: Up-Down 31">
            <a:extLst>
              <a:ext uri="{FF2B5EF4-FFF2-40B4-BE49-F238E27FC236}">
                <a16:creationId xmlns:a16="http://schemas.microsoft.com/office/drawing/2014/main" id="{7B63FB72-09A9-4A06-B8BB-15F34DC4E4B9}"/>
              </a:ext>
            </a:extLst>
          </p:cNvPr>
          <p:cNvSpPr/>
          <p:nvPr/>
        </p:nvSpPr>
        <p:spPr bwMode="auto">
          <a:xfrm rot="7658360">
            <a:off x="4043027" y="1648570"/>
            <a:ext cx="352798" cy="2142903"/>
          </a:xfrm>
          <a:prstGeom prst="up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cxnSp>
        <p:nvCxnSpPr>
          <p:cNvPr id="34" name="Straight Arrow Connector 33">
            <a:extLst>
              <a:ext uri="{FF2B5EF4-FFF2-40B4-BE49-F238E27FC236}">
                <a16:creationId xmlns:a16="http://schemas.microsoft.com/office/drawing/2014/main" id="{04749B7E-F34B-4A1F-9271-8BAE4FDC8872}"/>
              </a:ext>
            </a:extLst>
          </p:cNvPr>
          <p:cNvCxnSpPr>
            <a:cxnSpLocks/>
          </p:cNvCxnSpPr>
          <p:nvPr/>
        </p:nvCxnSpPr>
        <p:spPr bwMode="auto">
          <a:xfrm flipV="1">
            <a:off x="4612383" y="2055591"/>
            <a:ext cx="1936966" cy="3058958"/>
          </a:xfrm>
          <a:prstGeom prst="straightConnector1">
            <a:avLst/>
          </a:prstGeom>
          <a:solidFill>
            <a:schemeClr val="accent1"/>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Arrow: Down 37">
            <a:extLst>
              <a:ext uri="{FF2B5EF4-FFF2-40B4-BE49-F238E27FC236}">
                <a16:creationId xmlns:a16="http://schemas.microsoft.com/office/drawing/2014/main" id="{5FADC9C3-4F1B-4637-AB33-FB7EFF9ABC10}"/>
              </a:ext>
            </a:extLst>
          </p:cNvPr>
          <p:cNvSpPr/>
          <p:nvPr/>
        </p:nvSpPr>
        <p:spPr bwMode="auto">
          <a:xfrm>
            <a:off x="2362200" y="2153664"/>
            <a:ext cx="484632" cy="565150"/>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sp>
        <p:nvSpPr>
          <p:cNvPr id="39" name="Arrow: Up 38">
            <a:extLst>
              <a:ext uri="{FF2B5EF4-FFF2-40B4-BE49-F238E27FC236}">
                <a16:creationId xmlns:a16="http://schemas.microsoft.com/office/drawing/2014/main" id="{43B26509-735A-4C48-BBB9-44A5B02C2F0C}"/>
              </a:ext>
            </a:extLst>
          </p:cNvPr>
          <p:cNvSpPr/>
          <p:nvPr/>
        </p:nvSpPr>
        <p:spPr bwMode="auto">
          <a:xfrm>
            <a:off x="2440750" y="4141570"/>
            <a:ext cx="484632" cy="777943"/>
          </a:xfrm>
          <a:prstGeom prst="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071192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4A748-32BA-4097-B0F4-9E29A434BEDA}"/>
              </a:ext>
            </a:extLst>
          </p:cNvPr>
          <p:cNvSpPr>
            <a:spLocks noGrp="1"/>
          </p:cNvSpPr>
          <p:nvPr>
            <p:ph type="title"/>
          </p:nvPr>
        </p:nvSpPr>
        <p:spPr>
          <a:xfrm>
            <a:off x="609599" y="609600"/>
            <a:ext cx="6629401" cy="1320800"/>
          </a:xfrm>
        </p:spPr>
        <p:txBody>
          <a:bodyPr>
            <a:normAutofit fontScale="90000"/>
          </a:bodyPr>
          <a:lstStyle/>
          <a:p>
            <a:r>
              <a:rPr lang="en-US" sz="3200" b="1" dirty="0">
                <a:solidFill>
                  <a:schemeClr val="accent2"/>
                </a:solidFill>
              </a:rPr>
              <a:t>The Phases of Transitional Care with Acute Illness in the Aging Population</a:t>
            </a:r>
          </a:p>
        </p:txBody>
      </p:sp>
      <p:sp>
        <p:nvSpPr>
          <p:cNvPr id="3" name="Content Placeholder 2">
            <a:extLst>
              <a:ext uri="{FF2B5EF4-FFF2-40B4-BE49-F238E27FC236}">
                <a16:creationId xmlns:a16="http://schemas.microsoft.com/office/drawing/2014/main" id="{E0581CB7-CC70-4546-ACE0-FBAA7C5ED071}"/>
              </a:ext>
            </a:extLst>
          </p:cNvPr>
          <p:cNvSpPr>
            <a:spLocks noGrp="1"/>
          </p:cNvSpPr>
          <p:nvPr>
            <p:ph idx="1"/>
          </p:nvPr>
        </p:nvSpPr>
        <p:spPr/>
        <p:txBody>
          <a:bodyPr/>
          <a:lstStyle/>
          <a:p>
            <a:pPr marL="0" indent="0">
              <a:buNone/>
            </a:pPr>
            <a:r>
              <a:rPr lang="en-US" dirty="0"/>
              <a:t>Pre-Hospital </a:t>
            </a:r>
          </a:p>
          <a:p>
            <a:endParaRPr lang="en-US" dirty="0"/>
          </a:p>
          <a:p>
            <a:pPr marL="0" indent="0">
              <a:buNone/>
            </a:pPr>
            <a:endParaRPr lang="en-US" dirty="0"/>
          </a:p>
          <a:p>
            <a:pPr marL="0" indent="0">
              <a:buNone/>
            </a:pPr>
            <a:r>
              <a:rPr lang="en-US" dirty="0"/>
              <a:t>In Hospital</a:t>
            </a:r>
          </a:p>
          <a:p>
            <a:pPr marL="0" indent="0">
              <a:buNone/>
            </a:pPr>
            <a:endParaRPr lang="en-US" dirty="0"/>
          </a:p>
          <a:p>
            <a:pPr marL="0" indent="0">
              <a:buNone/>
            </a:pPr>
            <a:endParaRPr lang="en-US" dirty="0"/>
          </a:p>
          <a:p>
            <a:pPr marL="0" indent="0">
              <a:buNone/>
            </a:pPr>
            <a:r>
              <a:rPr lang="en-US" dirty="0"/>
              <a:t>Post Hospital </a:t>
            </a:r>
          </a:p>
        </p:txBody>
      </p:sp>
    </p:spTree>
    <p:extLst>
      <p:ext uri="{BB962C8B-B14F-4D97-AF65-F5344CB8AC3E}">
        <p14:creationId xmlns:p14="http://schemas.microsoft.com/office/powerpoint/2010/main" val="1487484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62B99-353B-4A91-8056-CCEA303C2645}"/>
              </a:ext>
            </a:extLst>
          </p:cNvPr>
          <p:cNvSpPr>
            <a:spLocks noGrp="1"/>
          </p:cNvSpPr>
          <p:nvPr>
            <p:ph type="title"/>
          </p:nvPr>
        </p:nvSpPr>
        <p:spPr>
          <a:xfrm>
            <a:off x="228600" y="228600"/>
            <a:ext cx="8813800" cy="533400"/>
          </a:xfrm>
        </p:spPr>
        <p:txBody>
          <a:bodyPr>
            <a:normAutofit fontScale="90000"/>
          </a:bodyPr>
          <a:lstStyle/>
          <a:p>
            <a:r>
              <a:rPr lang="en-US" sz="2800" b="1" dirty="0">
                <a:solidFill>
                  <a:schemeClr val="accent2"/>
                </a:solidFill>
              </a:rPr>
              <a:t>Transitions occur within all Three </a:t>
            </a:r>
            <a:br>
              <a:rPr lang="en-US" sz="2800" b="1" dirty="0">
                <a:solidFill>
                  <a:schemeClr val="accent2"/>
                </a:solidFill>
              </a:rPr>
            </a:br>
            <a:r>
              <a:rPr lang="en-US" sz="2800" b="1" dirty="0">
                <a:solidFill>
                  <a:schemeClr val="accent2"/>
                </a:solidFill>
              </a:rPr>
              <a:t>Transitional Stages</a:t>
            </a:r>
          </a:p>
        </p:txBody>
      </p:sp>
      <p:sp>
        <p:nvSpPr>
          <p:cNvPr id="3" name="Content Placeholder 2">
            <a:extLst>
              <a:ext uri="{FF2B5EF4-FFF2-40B4-BE49-F238E27FC236}">
                <a16:creationId xmlns:a16="http://schemas.microsoft.com/office/drawing/2014/main" id="{55945E5E-0643-4433-926E-8D8142073F8B}"/>
              </a:ext>
            </a:extLst>
          </p:cNvPr>
          <p:cNvSpPr>
            <a:spLocks noGrp="1"/>
          </p:cNvSpPr>
          <p:nvPr>
            <p:ph idx="1"/>
          </p:nvPr>
        </p:nvSpPr>
        <p:spPr>
          <a:xfrm>
            <a:off x="1254125" y="1066800"/>
            <a:ext cx="7772400" cy="5181600"/>
          </a:xfrm>
        </p:spPr>
        <p:txBody>
          <a:bodyPr anchor="ctr">
            <a:normAutofit/>
          </a:bodyPr>
          <a:lstStyle/>
          <a:p>
            <a:pPr marL="285750" indent="0">
              <a:buFont typeface="Arial" panose="020B0604020202020204" pitchFamily="34" charset="0"/>
              <a:buChar char="•"/>
            </a:pPr>
            <a:r>
              <a:rPr lang="en-US" dirty="0"/>
              <a:t>Wellness to Illness</a:t>
            </a:r>
          </a:p>
          <a:p>
            <a:pPr marL="285750" indent="0">
              <a:buFont typeface="Arial" panose="020B0604020202020204" pitchFamily="34" charset="0"/>
              <a:buChar char="•"/>
            </a:pPr>
            <a:r>
              <a:rPr lang="en-US" dirty="0"/>
              <a:t>Independent to Dependent</a:t>
            </a:r>
          </a:p>
          <a:p>
            <a:pPr marL="285750" indent="0">
              <a:buFont typeface="Arial" panose="020B0604020202020204" pitchFamily="34" charset="0"/>
              <a:buChar char="•"/>
            </a:pPr>
            <a:r>
              <a:rPr lang="en-US" dirty="0"/>
              <a:t>Familiar to Unfamiliar </a:t>
            </a:r>
          </a:p>
          <a:p>
            <a:pPr marL="285750" indent="0">
              <a:buFont typeface="Arial" panose="020B0604020202020204" pitchFamily="34" charset="0"/>
              <a:buChar char="•"/>
            </a:pPr>
            <a:r>
              <a:rPr lang="en-US" dirty="0"/>
              <a:t>Financial Freedom to Restrictions </a:t>
            </a:r>
          </a:p>
          <a:p>
            <a:pPr marL="285750" indent="0">
              <a:buFont typeface="Arial" panose="020B0604020202020204" pitchFamily="34" charset="0"/>
              <a:buChar char="•"/>
            </a:pPr>
            <a:r>
              <a:rPr lang="en-US" dirty="0"/>
              <a:t>Established Role to New and Sometimes Confused Role </a:t>
            </a:r>
          </a:p>
          <a:p>
            <a:pPr marL="285750" indent="0">
              <a:buFont typeface="Arial" panose="020B0604020202020204" pitchFamily="34" charset="0"/>
              <a:buChar char="•"/>
            </a:pPr>
            <a:r>
              <a:rPr lang="en-US" dirty="0"/>
              <a:t>Child to Parent </a:t>
            </a:r>
          </a:p>
          <a:p>
            <a:pPr marL="285750" indent="0">
              <a:buFont typeface="Arial" panose="020B0604020202020204" pitchFamily="34" charset="0"/>
              <a:buChar char="•"/>
            </a:pPr>
            <a:r>
              <a:rPr lang="en-US" dirty="0"/>
              <a:t>Parent to Child</a:t>
            </a:r>
          </a:p>
          <a:p>
            <a:pPr marL="285750" indent="0">
              <a:buFont typeface="Arial" panose="020B0604020202020204" pitchFamily="34" charset="0"/>
              <a:buChar char="•"/>
            </a:pPr>
            <a:r>
              <a:rPr lang="en-US" dirty="0"/>
              <a:t>Control to No-control or Limited Control</a:t>
            </a:r>
          </a:p>
          <a:p>
            <a:pPr marL="285750" indent="0">
              <a:buFont typeface="Arial" panose="020B0604020202020204" pitchFamily="34" charset="0"/>
              <a:buChar char="•"/>
            </a:pPr>
            <a:r>
              <a:rPr lang="en-US" dirty="0"/>
              <a:t>Certain to Uncertain</a:t>
            </a:r>
          </a:p>
          <a:p>
            <a:pPr marL="285750" indent="0">
              <a:buFont typeface="Arial" panose="020B0604020202020204" pitchFamily="34" charset="0"/>
              <a:buChar char="•"/>
            </a:pPr>
            <a:r>
              <a:rPr lang="en-US" dirty="0"/>
              <a:t>Calm to Fear /Behaviors</a:t>
            </a:r>
          </a:p>
          <a:p>
            <a:endParaRPr lang="en-US" dirty="0"/>
          </a:p>
        </p:txBody>
      </p:sp>
    </p:spTree>
    <p:extLst>
      <p:ext uri="{BB962C8B-B14F-4D97-AF65-F5344CB8AC3E}">
        <p14:creationId xmlns:p14="http://schemas.microsoft.com/office/powerpoint/2010/main" val="714463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06F2C-C0BD-476B-AFC5-B7D43550EB12}"/>
              </a:ext>
            </a:extLst>
          </p:cNvPr>
          <p:cNvSpPr>
            <a:spLocks noGrp="1"/>
          </p:cNvSpPr>
          <p:nvPr>
            <p:ph type="title"/>
          </p:nvPr>
        </p:nvSpPr>
        <p:spPr>
          <a:xfrm>
            <a:off x="1270000" y="990600"/>
            <a:ext cx="7772400" cy="533400"/>
          </a:xfrm>
        </p:spPr>
        <p:txBody>
          <a:bodyPr>
            <a:normAutofit fontScale="90000"/>
          </a:bodyPr>
          <a:lstStyle/>
          <a:p>
            <a:r>
              <a:rPr lang="en-US" sz="2800" b="1" dirty="0">
                <a:solidFill>
                  <a:schemeClr val="accent2"/>
                </a:solidFill>
              </a:rPr>
              <a:t>How do these Transitions Impact the Individual, Families and Service Providers?</a:t>
            </a:r>
          </a:p>
        </p:txBody>
      </p:sp>
      <p:sp>
        <p:nvSpPr>
          <p:cNvPr id="3" name="Content Placeholder 2">
            <a:extLst>
              <a:ext uri="{FF2B5EF4-FFF2-40B4-BE49-F238E27FC236}">
                <a16:creationId xmlns:a16="http://schemas.microsoft.com/office/drawing/2014/main" id="{BC47C81B-B416-4363-831E-7FDC291C29B9}"/>
              </a:ext>
            </a:extLst>
          </p:cNvPr>
          <p:cNvSpPr>
            <a:spLocks noGrp="1"/>
          </p:cNvSpPr>
          <p:nvPr>
            <p:ph idx="1"/>
          </p:nvPr>
        </p:nvSpPr>
        <p:spPr/>
        <p:txBody>
          <a:bodyPr/>
          <a:lstStyle/>
          <a:p>
            <a:r>
              <a:rPr lang="en-US" dirty="0"/>
              <a:t>The Good </a:t>
            </a:r>
          </a:p>
          <a:p>
            <a:endParaRPr lang="en-US" dirty="0"/>
          </a:p>
          <a:p>
            <a:endParaRPr lang="en-US" dirty="0"/>
          </a:p>
          <a:p>
            <a:r>
              <a:rPr lang="en-US" dirty="0"/>
              <a:t>The Bad</a:t>
            </a:r>
          </a:p>
          <a:p>
            <a:endParaRPr lang="en-US" dirty="0"/>
          </a:p>
          <a:p>
            <a:endParaRPr lang="en-US" dirty="0"/>
          </a:p>
          <a:p>
            <a:r>
              <a:rPr lang="en-US" dirty="0"/>
              <a:t>The Ugly</a:t>
            </a:r>
          </a:p>
        </p:txBody>
      </p:sp>
    </p:spTree>
    <p:extLst>
      <p:ext uri="{BB962C8B-B14F-4D97-AF65-F5344CB8AC3E}">
        <p14:creationId xmlns:p14="http://schemas.microsoft.com/office/powerpoint/2010/main" val="1864042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EE488-8FBA-4A68-BD0C-FABD351D75CB}"/>
              </a:ext>
            </a:extLst>
          </p:cNvPr>
          <p:cNvSpPr>
            <a:spLocks noGrp="1"/>
          </p:cNvSpPr>
          <p:nvPr>
            <p:ph type="title"/>
          </p:nvPr>
        </p:nvSpPr>
        <p:spPr>
          <a:xfrm>
            <a:off x="381000" y="152400"/>
            <a:ext cx="8661400" cy="1066800"/>
          </a:xfrm>
        </p:spPr>
        <p:txBody>
          <a:bodyPr/>
          <a:lstStyle/>
          <a:p>
            <a:r>
              <a:rPr lang="en-US" sz="3200" b="1" dirty="0">
                <a:solidFill>
                  <a:schemeClr val="accent2"/>
                </a:solidFill>
              </a:rPr>
              <a:t>Upstream –Downstream </a:t>
            </a:r>
            <a:br>
              <a:rPr lang="en-US" sz="3200" b="1" dirty="0">
                <a:solidFill>
                  <a:schemeClr val="accent2"/>
                </a:solidFill>
              </a:rPr>
            </a:br>
            <a:r>
              <a:rPr lang="en-US" sz="3200" b="1" dirty="0">
                <a:solidFill>
                  <a:schemeClr val="accent2"/>
                </a:solidFill>
              </a:rPr>
              <a:t>      Management</a:t>
            </a:r>
          </a:p>
        </p:txBody>
      </p:sp>
      <p:sp>
        <p:nvSpPr>
          <p:cNvPr id="3" name="Content Placeholder 2">
            <a:extLst>
              <a:ext uri="{FF2B5EF4-FFF2-40B4-BE49-F238E27FC236}">
                <a16:creationId xmlns:a16="http://schemas.microsoft.com/office/drawing/2014/main" id="{4CBB8334-E330-4150-83D3-417DAA18A285}"/>
              </a:ext>
            </a:extLst>
          </p:cNvPr>
          <p:cNvSpPr>
            <a:spLocks noGrp="1"/>
          </p:cNvSpPr>
          <p:nvPr>
            <p:ph idx="1"/>
          </p:nvPr>
        </p:nvSpPr>
        <p:spPr>
          <a:xfrm>
            <a:off x="1254125" y="1371600"/>
            <a:ext cx="7772400" cy="4876800"/>
          </a:xfrm>
        </p:spPr>
        <p:txBody>
          <a:bodyPr/>
          <a:lstStyle/>
          <a:p>
            <a:pPr marL="0" indent="0">
              <a:buNone/>
            </a:pPr>
            <a:r>
              <a:rPr lang="en-US" sz="2400" dirty="0"/>
              <a:t>The best way to manage is to manage </a:t>
            </a:r>
            <a:r>
              <a:rPr lang="en-US" sz="2400" b="1" i="1" dirty="0"/>
              <a:t>Upstream</a:t>
            </a:r>
            <a:r>
              <a:rPr lang="en-US" sz="2400" dirty="0"/>
              <a:t> in the Pre-Hospital, Outpatient Setting. </a:t>
            </a:r>
          </a:p>
          <a:p>
            <a:endParaRPr lang="en-US" dirty="0"/>
          </a:p>
          <a:p>
            <a:endParaRPr lang="en-US" dirty="0"/>
          </a:p>
          <a:p>
            <a:pPr marL="0" indent="0">
              <a:buNone/>
            </a:pPr>
            <a:endParaRPr lang="en-US" dirty="0"/>
          </a:p>
          <a:p>
            <a:pPr marL="0" indent="0">
              <a:buNone/>
            </a:pPr>
            <a:endParaRPr lang="en-US" dirty="0"/>
          </a:p>
          <a:p>
            <a:pPr marL="0" indent="0">
              <a:buNone/>
            </a:pPr>
            <a:endParaRPr lang="en-US" sz="2400" dirty="0"/>
          </a:p>
          <a:p>
            <a:pPr marL="0" indent="0">
              <a:buNone/>
            </a:pPr>
            <a:endParaRPr lang="en-US" sz="2400" dirty="0"/>
          </a:p>
          <a:p>
            <a:pPr marL="0" indent="0">
              <a:buNone/>
            </a:pPr>
            <a:r>
              <a:rPr lang="en-US" sz="2400" dirty="0"/>
              <a:t>With the </a:t>
            </a:r>
            <a:r>
              <a:rPr lang="en-US" sz="2400" b="1" i="1" dirty="0"/>
              <a:t>Goal</a:t>
            </a:r>
            <a:r>
              <a:rPr lang="en-US" sz="2400" dirty="0"/>
              <a:t> being to Avoid Hospital Admissions and ED visits whenever  possible and/or being as prepared as possible for those Transitions and Experiences. </a:t>
            </a:r>
          </a:p>
        </p:txBody>
      </p:sp>
      <p:pic>
        <p:nvPicPr>
          <p:cNvPr id="5" name="Picture 4">
            <a:extLst>
              <a:ext uri="{FF2B5EF4-FFF2-40B4-BE49-F238E27FC236}">
                <a16:creationId xmlns:a16="http://schemas.microsoft.com/office/drawing/2014/main" id="{5D13C784-A4DC-442D-A161-66E52B85A2AA}"/>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321300" y="2157274"/>
            <a:ext cx="3086100" cy="2109926"/>
          </a:xfrm>
          <a:prstGeom prst="rect">
            <a:avLst/>
          </a:prstGeom>
        </p:spPr>
      </p:pic>
    </p:spTree>
    <p:extLst>
      <p:ext uri="{BB962C8B-B14F-4D97-AF65-F5344CB8AC3E}">
        <p14:creationId xmlns:p14="http://schemas.microsoft.com/office/powerpoint/2010/main" val="58199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F3120-00C4-4201-9AEF-6E42541FFDF7}"/>
              </a:ext>
            </a:extLst>
          </p:cNvPr>
          <p:cNvSpPr>
            <a:spLocks noGrp="1"/>
          </p:cNvSpPr>
          <p:nvPr>
            <p:ph type="title"/>
          </p:nvPr>
        </p:nvSpPr>
        <p:spPr/>
        <p:txBody>
          <a:bodyPr/>
          <a:lstStyle/>
          <a:p>
            <a:r>
              <a:rPr lang="en-US" b="1" dirty="0">
                <a:solidFill>
                  <a:schemeClr val="accent2"/>
                </a:solidFill>
              </a:rPr>
              <a:t>Pre-Hospital</a:t>
            </a:r>
          </a:p>
        </p:txBody>
      </p:sp>
      <p:sp>
        <p:nvSpPr>
          <p:cNvPr id="3" name="Content Placeholder 2">
            <a:extLst>
              <a:ext uri="{FF2B5EF4-FFF2-40B4-BE49-F238E27FC236}">
                <a16:creationId xmlns:a16="http://schemas.microsoft.com/office/drawing/2014/main" id="{0A6BA1A9-0F85-4941-AFD3-B78EC0C492F7}"/>
              </a:ext>
            </a:extLst>
          </p:cNvPr>
          <p:cNvSpPr>
            <a:spLocks noGrp="1"/>
          </p:cNvSpPr>
          <p:nvPr>
            <p:ph idx="1"/>
          </p:nvPr>
        </p:nvSpPr>
        <p:spPr>
          <a:xfrm>
            <a:off x="1254125" y="1447800"/>
            <a:ext cx="7772400" cy="4648200"/>
          </a:xfrm>
        </p:spPr>
        <p:txBody>
          <a:bodyPr/>
          <a:lstStyle/>
          <a:p>
            <a:r>
              <a:rPr lang="en-US" dirty="0"/>
              <a:t>Communicate and Organize </a:t>
            </a:r>
          </a:p>
          <a:p>
            <a:r>
              <a:rPr lang="en-US" dirty="0"/>
              <a:t>Document and Documents*</a:t>
            </a:r>
          </a:p>
          <a:p>
            <a:r>
              <a:rPr lang="en-US" dirty="0"/>
              <a:t>Stay Current, Keep things updated</a:t>
            </a:r>
          </a:p>
          <a:p>
            <a:r>
              <a:rPr lang="en-US" dirty="0"/>
              <a:t>Amend as needed </a:t>
            </a:r>
          </a:p>
          <a:p>
            <a:r>
              <a:rPr lang="en-US" dirty="0"/>
              <a:t>Develop Collaborative Relationships with Primary Care and Specialists* </a:t>
            </a:r>
          </a:p>
          <a:p>
            <a:r>
              <a:rPr lang="en-US" dirty="0"/>
              <a:t>Monitor and be Proactive</a:t>
            </a:r>
          </a:p>
          <a:p>
            <a:r>
              <a:rPr lang="en-US" dirty="0"/>
              <a:t>Have a Hospital/ED Plan and Commitments*</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400911606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7E1596A-A690-4827-8B17-F638600A8E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391</TotalTime>
  <Words>923</Words>
  <Application>Microsoft Office PowerPoint</Application>
  <PresentationFormat>On-screen Show (4:3)</PresentationFormat>
  <Paragraphs>139</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Times New Roman</vt:lpstr>
      <vt:lpstr>Trebuchet MS</vt:lpstr>
      <vt:lpstr>Wingdings 3</vt:lpstr>
      <vt:lpstr>Facet</vt:lpstr>
      <vt:lpstr>Transitions with Acute Illness</vt:lpstr>
      <vt:lpstr>Disclaimer </vt:lpstr>
      <vt:lpstr>Transitions</vt:lpstr>
      <vt:lpstr>.</vt:lpstr>
      <vt:lpstr>The Phases of Transitional Care with Acute Illness in the Aging Population</vt:lpstr>
      <vt:lpstr>Transitions occur within all Three  Transitional Stages</vt:lpstr>
      <vt:lpstr>How do these Transitions Impact the Individual, Families and Service Providers?</vt:lpstr>
      <vt:lpstr>Upstream –Downstream        Management</vt:lpstr>
      <vt:lpstr>Pre-Hospital</vt:lpstr>
      <vt:lpstr>PowerPoint Presentation</vt:lpstr>
      <vt:lpstr>Relationship with Outpatient Providers</vt:lpstr>
      <vt:lpstr>  Hospital/ED Plan                   and Commitments</vt:lpstr>
      <vt:lpstr>While In Hospital </vt:lpstr>
      <vt:lpstr>While In Hospital (cont.)</vt:lpstr>
      <vt:lpstr> Components </vt:lpstr>
      <vt:lpstr>Care (Case) Managers </vt:lpstr>
      <vt:lpstr>Post Hospital</vt:lpstr>
      <vt:lpstr>Role of RN Coach/Consultant</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with Acute Illness</dc:title>
  <dc:creator>Sandra O'Brien</dc:creator>
  <cp:keywords/>
  <cp:lastModifiedBy>Sandra O'Brien</cp:lastModifiedBy>
  <cp:revision>79</cp:revision>
  <cp:lastPrinted>2018-01-18T07:08:54Z</cp:lastPrinted>
  <dcterms:created xsi:type="dcterms:W3CDTF">2018-01-16T05:43:53Z</dcterms:created>
  <dcterms:modified xsi:type="dcterms:W3CDTF">2018-01-18T07:15:56Z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TC010690321033</vt:lpwstr>
  </property>
</Properties>
</file>